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3" r:id="rId6"/>
    <p:sldId id="260" r:id="rId7"/>
    <p:sldId id="262" r:id="rId8"/>
    <p:sldId id="263" r:id="rId9"/>
    <p:sldId id="264" r:id="rId10"/>
    <p:sldId id="265" r:id="rId11"/>
    <p:sldId id="266" r:id="rId12"/>
    <p:sldId id="268" r:id="rId13"/>
    <p:sldId id="261" r:id="rId14"/>
    <p:sldId id="274" r:id="rId15"/>
    <p:sldId id="275" r:id="rId16"/>
    <p:sldId id="276" r:id="rId17"/>
    <p:sldId id="277" r:id="rId18"/>
    <p:sldId id="278" r:id="rId19"/>
    <p:sldId id="279" r:id="rId20"/>
    <p:sldId id="269" r:id="rId21"/>
    <p:sldId id="270" r:id="rId22"/>
    <p:sldId id="280" r:id="rId23"/>
    <p:sldId id="271" r:id="rId24"/>
    <p:sldId id="272" r:id="rId25"/>
  </p:sldIdLst>
  <p:sldSz cx="18288000" cy="10287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Open Sans" panose="020B0604020202020204" charset="0"/>
      <p:regular r:id="rId30"/>
    </p:embeddedFont>
    <p:embeddedFont>
      <p:font typeface="Roboto" panose="020B0604020202020204" charset="0"/>
      <p:regular r:id="rId31"/>
    </p:embeddedFont>
    <p:embeddedFont>
      <p:font typeface="Roboto Bold Italics" panose="020B0604020202020204" charset="0"/>
      <p:regular r:id="rId32"/>
    </p:embeddedFont>
    <p:embeddedFont>
      <p:font typeface="Roboto Condensed" panose="020B0604020202020204" charset="0"/>
      <p:regular r:id="rId33"/>
    </p:embeddedFont>
    <p:embeddedFont>
      <p:font typeface="Roboto Condensed Bold" panose="020B0604020202020204" charset="0"/>
      <p:regular r:id="rId34"/>
    </p:embeddedFont>
    <p:embeddedFont>
      <p:font typeface="Roboto Condensed Italics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5054" t="5429" r="6003" b="542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04729" y="82808"/>
            <a:ext cx="13078543" cy="9447776"/>
            <a:chOff x="0" y="-95250"/>
            <a:chExt cx="17438057" cy="12597032"/>
          </a:xfrm>
        </p:grpSpPr>
        <p:sp>
          <p:nvSpPr>
            <p:cNvPr id="3" name="TextBox 3"/>
            <p:cNvSpPr txBox="1"/>
            <p:nvPr/>
          </p:nvSpPr>
          <p:spPr>
            <a:xfrm>
              <a:off x="0" y="2553340"/>
              <a:ext cx="17438057" cy="4062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/>
              <a:r>
                <a:rPr lang="en-GB" sz="6600" spc="1299" dirty="0">
                  <a:solidFill>
                    <a:srgbClr val="F2FAFF"/>
                  </a:solidFill>
                  <a:latin typeface="Roboto Condensed Bold"/>
                </a:rPr>
                <a:t>Usability Testing Suite With Facial Expression Recognition</a:t>
              </a:r>
              <a:endParaRPr lang="en-US" sz="6600" spc="1299" dirty="0">
                <a:solidFill>
                  <a:srgbClr val="F2FAFF"/>
                </a:solidFill>
                <a:latin typeface="Roboto Condensed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75133" y="8460007"/>
              <a:ext cx="15087792" cy="4041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90"/>
                </a:lnSpc>
              </a:pPr>
              <a:r>
                <a:rPr lang="en-US" sz="4200" spc="105" dirty="0">
                  <a:solidFill>
                    <a:srgbClr val="F2FAFF"/>
                  </a:solidFill>
                  <a:latin typeface="Roboto"/>
                </a:rPr>
                <a:t>Damian Wojtowicz</a:t>
              </a:r>
            </a:p>
            <a:p>
              <a:pPr algn="ctr">
                <a:lnSpc>
                  <a:spcPts val="6090"/>
                </a:lnSpc>
              </a:pPr>
              <a:r>
                <a:rPr lang="en-US" sz="4200" spc="105" dirty="0">
                  <a:solidFill>
                    <a:srgbClr val="F2FAFF"/>
                  </a:solidFill>
                  <a:latin typeface="Roboto"/>
                </a:rPr>
                <a:t>C17413722</a:t>
              </a:r>
            </a:p>
            <a:p>
              <a:pPr algn="ctr">
                <a:lnSpc>
                  <a:spcPts val="6090"/>
                </a:lnSpc>
              </a:pPr>
              <a:r>
                <a:rPr lang="en-US" sz="4200" spc="105" dirty="0">
                  <a:solidFill>
                    <a:srgbClr val="F2FAFF"/>
                  </a:solidFill>
                  <a:latin typeface="Roboto"/>
                </a:rPr>
                <a:t>DT228</a:t>
              </a:r>
            </a:p>
            <a:p>
              <a:pPr algn="ctr">
                <a:lnSpc>
                  <a:spcPts val="6090"/>
                </a:lnSpc>
              </a:pPr>
              <a:r>
                <a:rPr lang="en-US" sz="4200" spc="105" dirty="0">
                  <a:solidFill>
                    <a:srgbClr val="F2FAFF"/>
                  </a:solidFill>
                  <a:latin typeface="Roboto"/>
                </a:rPr>
                <a:t>Supervisor: Andrea Curley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75133" y="-95250"/>
              <a:ext cx="15087792" cy="882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55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1509557" y="1412571"/>
              <a:ext cx="14457395" cy="110090"/>
            </a:xfrm>
            <a:prstGeom prst="rect">
              <a:avLst/>
            </a:prstGeom>
            <a:solidFill>
              <a:srgbClr val="F2FAFF"/>
            </a:solidFill>
          </p:spPr>
        </p:sp>
        <p:sp>
          <p:nvSpPr>
            <p:cNvPr id="7" name="AutoShape 7"/>
            <p:cNvSpPr/>
            <p:nvPr/>
          </p:nvSpPr>
          <p:spPr>
            <a:xfrm>
              <a:off x="1509557" y="7731486"/>
              <a:ext cx="14457395" cy="110090"/>
            </a:xfrm>
            <a:prstGeom prst="rect">
              <a:avLst/>
            </a:prstGeom>
            <a:solidFill>
              <a:srgbClr val="F2FAFF"/>
            </a:solidFill>
          </p:spPr>
        </p:sp>
      </p:grpSp>
      <p:sp>
        <p:nvSpPr>
          <p:cNvPr id="8" name="TextBox 4">
            <a:extLst>
              <a:ext uri="{FF2B5EF4-FFF2-40B4-BE49-F238E27FC236}">
                <a16:creationId xmlns:a16="http://schemas.microsoft.com/office/drawing/2014/main" id="{26EDEFEE-6470-4C04-8991-F7900DD5EAB8}"/>
              </a:ext>
            </a:extLst>
          </p:cNvPr>
          <p:cNvSpPr txBox="1"/>
          <p:nvPr/>
        </p:nvSpPr>
        <p:spPr>
          <a:xfrm>
            <a:off x="3313" y="82808"/>
            <a:ext cx="3124201" cy="7213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90"/>
              </a:lnSpc>
            </a:pPr>
            <a:endParaRPr lang="en-US" sz="4200" spc="105" dirty="0">
              <a:solidFill>
                <a:srgbClr val="F2FAFF"/>
              </a:solidFill>
              <a:latin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09600" y="488178"/>
            <a:ext cx="11515798" cy="631905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125398" y="2741558"/>
            <a:ext cx="6162601" cy="946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244357"/>
                </a:solidFill>
                <a:latin typeface="Roboto Condensed Bold"/>
              </a:rPr>
              <a:t>FRONT-END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915430" y="4256405"/>
            <a:ext cx="3343870" cy="2407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600" u="sng" dirty="0">
                <a:solidFill>
                  <a:srgbClr val="244357"/>
                </a:solidFill>
                <a:latin typeface="Roboto Condensed Bold"/>
              </a:rPr>
              <a:t>WEB </a:t>
            </a:r>
            <a:r>
              <a:rPr lang="en-US" sz="4600" dirty="0">
                <a:solidFill>
                  <a:srgbClr val="244357"/>
                </a:solidFill>
                <a:latin typeface="Roboto Condensed Bold"/>
              </a:rPr>
              <a:t>APPLICATION</a:t>
            </a:r>
          </a:p>
          <a:p>
            <a:pPr algn="ctr">
              <a:lnSpc>
                <a:spcPts val="6439"/>
              </a:lnSpc>
            </a:pPr>
            <a:r>
              <a:rPr lang="en-US" sz="4599" dirty="0">
                <a:solidFill>
                  <a:srgbClr val="244357"/>
                </a:solidFill>
                <a:latin typeface="Roboto Condensed Bold"/>
              </a:rPr>
              <a:t>PROTOTYPE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>
                <a:solidFill>
                  <a:srgbClr val="244357"/>
                </a:solidFill>
                <a:latin typeface="Roboto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3344" y="3238500"/>
            <a:ext cx="7512378" cy="474723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63000" y="3238500"/>
            <a:ext cx="8327357" cy="470137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693344" y="250757"/>
            <a:ext cx="10470004" cy="3159194"/>
            <a:chOff x="0" y="218847"/>
            <a:chExt cx="13960006" cy="4212258"/>
          </a:xfrm>
        </p:grpSpPr>
        <p:sp>
          <p:nvSpPr>
            <p:cNvPr id="6" name="TextBox 6"/>
            <p:cNvSpPr txBox="1"/>
            <p:nvPr/>
          </p:nvSpPr>
          <p:spPr>
            <a:xfrm>
              <a:off x="0" y="218847"/>
              <a:ext cx="11893699" cy="3347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669"/>
                </a:lnSpc>
              </a:pPr>
              <a:endParaRPr dirty="0"/>
            </a:p>
            <a:p>
              <a:pPr algn="l">
                <a:lnSpc>
                  <a:spcPts val="6670"/>
                </a:lnSpc>
              </a:pPr>
              <a:r>
                <a:rPr lang="en-US" sz="4600" u="sng" spc="114" dirty="0">
                  <a:solidFill>
                    <a:srgbClr val="244357"/>
                  </a:solidFill>
                  <a:latin typeface="Roboto Condensed Bold"/>
                </a:rPr>
                <a:t>LOCAL</a:t>
              </a:r>
              <a:r>
                <a:rPr lang="en-US" sz="4600" spc="114" dirty="0">
                  <a:solidFill>
                    <a:srgbClr val="244357"/>
                  </a:solidFill>
                  <a:latin typeface="Roboto Condensed Bold"/>
                </a:rPr>
                <a:t> PYTHON APPLICATION PROTOTYPE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778113"/>
              <a:ext cx="13960006" cy="65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>
                <a:solidFill>
                  <a:srgbClr val="244357"/>
                </a:solidFill>
                <a:latin typeface="Roboto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>
                <a:solidFill>
                  <a:srgbClr val="244357"/>
                </a:solidFill>
                <a:latin typeface="Roboto"/>
              </a:rPr>
              <a:t>12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3059" r="73482" b="16491"/>
          <a:stretch>
            <a:fillRect/>
          </a:stretch>
        </p:blipFill>
        <p:spPr>
          <a:xfrm>
            <a:off x="13139417" y="0"/>
            <a:ext cx="5148583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915430" y="4256405"/>
            <a:ext cx="3655070" cy="3225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3600" dirty="0">
                <a:solidFill>
                  <a:srgbClr val="FFFFFF"/>
                </a:solidFill>
                <a:latin typeface="Roboto Condensed Bold"/>
              </a:rPr>
              <a:t>ENTITY RELATIONSHIP</a:t>
            </a:r>
          </a:p>
          <a:p>
            <a:pPr algn="ctr">
              <a:lnSpc>
                <a:spcPts val="6439"/>
              </a:lnSpc>
            </a:pPr>
            <a:r>
              <a:rPr lang="en-US" sz="3600" dirty="0">
                <a:solidFill>
                  <a:srgbClr val="FFFFFF"/>
                </a:solidFill>
                <a:latin typeface="Roboto Condensed Bold"/>
              </a:rPr>
              <a:t>DIAGRAM</a:t>
            </a:r>
          </a:p>
          <a:p>
            <a:pPr algn="ctr">
              <a:lnSpc>
                <a:spcPts val="6439"/>
              </a:lnSpc>
            </a:pPr>
            <a:r>
              <a:rPr lang="en-US" sz="3600" dirty="0">
                <a:solidFill>
                  <a:srgbClr val="FFFFFF"/>
                </a:solidFill>
                <a:latin typeface="Roboto Condensed Bold"/>
              </a:rPr>
              <a:t>(PRODUCTION)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938200" y="2741558"/>
            <a:ext cx="3632299" cy="94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>
                <a:solidFill>
                  <a:srgbClr val="FFFFFF"/>
                </a:solidFill>
                <a:latin typeface="Roboto Condensed Bold"/>
              </a:rPr>
              <a:t>DATABASE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66210" y="92431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>
                <a:solidFill>
                  <a:srgbClr val="244357"/>
                </a:solidFill>
                <a:latin typeface="Roboto"/>
              </a:rPr>
              <a:t>13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B01271-556A-4D7F-AD72-31AC8C6FEED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37" y="386644"/>
            <a:ext cx="12416247" cy="951371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762" r="63680" b="13480"/>
          <a:stretch>
            <a:fillRect/>
          </a:stretch>
        </p:blipFill>
        <p:spPr>
          <a:xfrm>
            <a:off x="0" y="0"/>
            <a:ext cx="63246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0" y="1562100"/>
            <a:ext cx="63246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14"/>
              </a:lnSpc>
            </a:pPr>
            <a:r>
              <a:rPr lang="en-US" sz="5500" spc="577" dirty="0">
                <a:solidFill>
                  <a:srgbClr val="FFFFFF"/>
                </a:solidFill>
                <a:latin typeface="Roboto Condensed Bold"/>
              </a:rPr>
              <a:t>DEVELOPMENT</a:t>
            </a:r>
            <a:endParaRPr lang="en-US" sz="5499" spc="577" dirty="0">
              <a:solidFill>
                <a:srgbClr val="FFFFFF"/>
              </a:solidFill>
              <a:latin typeface="Roboto Condensed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91273" y="9624131"/>
            <a:ext cx="17191891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75"/>
              </a:lnSpc>
            </a:pPr>
            <a:r>
              <a:rPr lang="en-US" sz="1500" spc="157">
                <a:solidFill>
                  <a:srgbClr val="F2FAFF"/>
                </a:solidFill>
                <a:latin typeface="Roboto"/>
              </a:rPr>
              <a:t>Pixelast | Design and Tech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48740" y="852319"/>
            <a:ext cx="5187376" cy="9589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800" spc="70" dirty="0">
                <a:solidFill>
                  <a:srgbClr val="244357"/>
                </a:solidFill>
                <a:latin typeface="Roboto Bold Italics"/>
              </a:rPr>
              <a:t>Operating Systems</a:t>
            </a:r>
          </a:p>
          <a:p>
            <a:pPr marL="914400" lvl="1" indent="-457200">
              <a:lnSpc>
                <a:spcPts val="406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spc="70" dirty="0">
                <a:solidFill>
                  <a:srgbClr val="244357"/>
                </a:solidFill>
                <a:latin typeface="Roboto" panose="020B0604020202020204" charset="0"/>
                <a:ea typeface="Roboto" panose="020B0604020202020204" charset="0"/>
              </a:rPr>
              <a:t>Windows 10</a:t>
            </a:r>
          </a:p>
          <a:p>
            <a:pPr>
              <a:lnSpc>
                <a:spcPts val="4060"/>
              </a:lnSpc>
            </a:pPr>
            <a:r>
              <a:rPr lang="en-US" sz="2800" spc="70" dirty="0">
                <a:solidFill>
                  <a:srgbClr val="244357"/>
                </a:solidFill>
                <a:latin typeface="Roboto Bold Italics"/>
              </a:rPr>
              <a:t>Programming Languages</a:t>
            </a:r>
          </a:p>
          <a:p>
            <a:pPr marL="914400" lvl="1" indent="-457200">
              <a:lnSpc>
                <a:spcPts val="4060"/>
              </a:lnSpc>
              <a:buFont typeface="Arial" panose="020B0604020202020204" pitchFamily="34" charset="0"/>
              <a:buChar char="•"/>
            </a:pPr>
            <a:r>
              <a:rPr lang="en-US" sz="2800" spc="70" dirty="0">
                <a:solidFill>
                  <a:srgbClr val="244357"/>
                </a:solidFill>
                <a:latin typeface="Roboto" panose="020B0604020202020204" charset="0"/>
                <a:ea typeface="Roboto" panose="020B0604020202020204" charset="0"/>
              </a:rPr>
              <a:t>Java</a:t>
            </a:r>
          </a:p>
          <a:p>
            <a:pPr marL="914400" lvl="1" indent="-457200">
              <a:lnSpc>
                <a:spcPts val="4060"/>
              </a:lnSpc>
              <a:buFont typeface="Arial" panose="020B0604020202020204" pitchFamily="34" charset="0"/>
              <a:buChar char="•"/>
            </a:pPr>
            <a:r>
              <a:rPr lang="en-US" sz="2800" spc="70" dirty="0">
                <a:solidFill>
                  <a:srgbClr val="244357"/>
                </a:solidFill>
                <a:latin typeface="Roboto" panose="020B0604020202020204" charset="0"/>
                <a:ea typeface="Roboto" panose="020B0604020202020204" charset="0"/>
              </a:rPr>
              <a:t>JavaScript</a:t>
            </a:r>
          </a:p>
          <a:p>
            <a:pPr marL="914400" lvl="1" indent="-457200">
              <a:lnSpc>
                <a:spcPts val="406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spc="70" dirty="0">
                <a:solidFill>
                  <a:srgbClr val="244357"/>
                </a:solidFill>
                <a:latin typeface="Roboto" panose="020B0604020202020204" charset="0"/>
                <a:ea typeface="Roboto" panose="020B0604020202020204" charset="0"/>
              </a:rPr>
              <a:t>Python</a:t>
            </a:r>
          </a:p>
          <a:p>
            <a:pPr>
              <a:lnSpc>
                <a:spcPts val="4060"/>
              </a:lnSpc>
            </a:pPr>
            <a:r>
              <a:rPr lang="en-US" sz="2800" spc="70" dirty="0">
                <a:solidFill>
                  <a:srgbClr val="244357"/>
                </a:solidFill>
                <a:latin typeface="Roboto Bold Italics"/>
              </a:rPr>
              <a:t>Databases</a:t>
            </a:r>
          </a:p>
          <a:p>
            <a:pPr marL="914400" lvl="1" indent="-457200">
              <a:lnSpc>
                <a:spcPts val="406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spc="70" dirty="0">
                <a:solidFill>
                  <a:srgbClr val="244357"/>
                </a:solidFill>
                <a:latin typeface="Roboto" panose="020B0604020202020204" charset="0"/>
                <a:ea typeface="Roboto" panose="020B0604020202020204" charset="0"/>
              </a:rPr>
              <a:t>MySQL</a:t>
            </a:r>
            <a:endParaRPr lang="en-US" sz="2800" spc="70" dirty="0">
              <a:solidFill>
                <a:srgbClr val="244357"/>
              </a:solidFill>
              <a:latin typeface="Roboto"/>
            </a:endParaRPr>
          </a:p>
          <a:p>
            <a:pPr>
              <a:lnSpc>
                <a:spcPts val="4060"/>
              </a:lnSpc>
            </a:pPr>
            <a:r>
              <a:rPr lang="en-US" sz="2800" spc="70" dirty="0">
                <a:solidFill>
                  <a:srgbClr val="244357"/>
                </a:solidFill>
                <a:latin typeface="Roboto Bold Italics"/>
              </a:rPr>
              <a:t>Frameworks &amp; Libraries</a:t>
            </a:r>
          </a:p>
          <a:p>
            <a:pPr marL="914400" lvl="1" indent="-457200">
              <a:lnSpc>
                <a:spcPts val="4059"/>
              </a:lnSpc>
              <a:buFont typeface="Arial" panose="020B0604020202020204" pitchFamily="34" charset="0"/>
              <a:buChar char="•"/>
            </a:pPr>
            <a:r>
              <a:rPr lang="en-US" sz="2799" spc="69" dirty="0">
                <a:solidFill>
                  <a:srgbClr val="244357"/>
                </a:solidFill>
                <a:latin typeface="Roboto"/>
              </a:rPr>
              <a:t>Spring</a:t>
            </a:r>
          </a:p>
          <a:p>
            <a:pPr marL="914400" lvl="1" indent="-457200">
              <a:lnSpc>
                <a:spcPts val="4059"/>
              </a:lnSpc>
              <a:buFont typeface="Arial" panose="020B0604020202020204" pitchFamily="34" charset="0"/>
              <a:buChar char="•"/>
            </a:pPr>
            <a:r>
              <a:rPr lang="en-US" sz="2799" spc="69" dirty="0">
                <a:solidFill>
                  <a:srgbClr val="244357"/>
                </a:solidFill>
                <a:latin typeface="Roboto"/>
              </a:rPr>
              <a:t>React</a:t>
            </a:r>
          </a:p>
          <a:p>
            <a:pPr marL="914400" lvl="1" indent="-457200">
              <a:lnSpc>
                <a:spcPts val="4059"/>
              </a:lnSpc>
              <a:buFont typeface="Arial" panose="020B0604020202020204" pitchFamily="34" charset="0"/>
              <a:buChar char="•"/>
            </a:pPr>
            <a:r>
              <a:rPr lang="en-US" sz="2799" spc="69" dirty="0">
                <a:solidFill>
                  <a:srgbClr val="244357"/>
                </a:solidFill>
                <a:latin typeface="Roboto"/>
              </a:rPr>
              <a:t>JDBC</a:t>
            </a:r>
          </a:p>
          <a:p>
            <a:pPr marL="914400" lvl="1" indent="-457200">
              <a:lnSpc>
                <a:spcPts val="4059"/>
              </a:lnSpc>
              <a:buFont typeface="Arial" panose="020B0604020202020204" pitchFamily="34" charset="0"/>
              <a:buChar char="•"/>
            </a:pPr>
            <a:r>
              <a:rPr lang="en-US" sz="2799" spc="69" dirty="0">
                <a:solidFill>
                  <a:srgbClr val="244357"/>
                </a:solidFill>
                <a:latin typeface="Roboto"/>
              </a:rPr>
              <a:t>TensorFlow</a:t>
            </a:r>
          </a:p>
          <a:p>
            <a:pPr marL="914400" lvl="1" indent="-457200">
              <a:lnSpc>
                <a:spcPts val="4059"/>
              </a:lnSpc>
              <a:buFont typeface="Arial" panose="020B0604020202020204" pitchFamily="34" charset="0"/>
              <a:buChar char="•"/>
            </a:pPr>
            <a:r>
              <a:rPr lang="en-US" sz="2799" spc="69" dirty="0">
                <a:solidFill>
                  <a:srgbClr val="244357"/>
                </a:solidFill>
                <a:latin typeface="Roboto"/>
              </a:rPr>
              <a:t>Keras API</a:t>
            </a:r>
          </a:p>
          <a:p>
            <a:pPr marL="914400" lvl="1" indent="-457200">
              <a:lnSpc>
                <a:spcPts val="4059"/>
              </a:lnSpc>
              <a:buFont typeface="Arial" panose="020B0604020202020204" pitchFamily="34" charset="0"/>
              <a:buChar char="•"/>
            </a:pPr>
            <a:r>
              <a:rPr lang="en-US" sz="2799" spc="69" dirty="0">
                <a:solidFill>
                  <a:srgbClr val="244357"/>
                </a:solidFill>
                <a:latin typeface="Roboto"/>
              </a:rPr>
              <a:t>PyQt5</a:t>
            </a:r>
          </a:p>
          <a:p>
            <a:pPr>
              <a:lnSpc>
                <a:spcPts val="4060"/>
              </a:lnSpc>
            </a:pPr>
            <a:endParaRPr lang="en-US" sz="2799" spc="69" dirty="0">
              <a:solidFill>
                <a:srgbClr val="244357"/>
              </a:solidFill>
              <a:latin typeface="Roboto"/>
            </a:endParaRPr>
          </a:p>
          <a:p>
            <a:pPr algn="l">
              <a:lnSpc>
                <a:spcPts val="4060"/>
              </a:lnSpc>
            </a:pPr>
            <a:endParaRPr lang="en-US" sz="2799" spc="69" dirty="0">
              <a:solidFill>
                <a:srgbClr val="244357"/>
              </a:solidFill>
              <a:latin typeface="Robot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>
                <a:solidFill>
                  <a:srgbClr val="244357"/>
                </a:solidFill>
                <a:latin typeface="Roboto"/>
              </a:rPr>
              <a:t>6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9A8B968E-1AF0-4F58-9B12-EC429AAA28FD}"/>
              </a:ext>
            </a:extLst>
          </p:cNvPr>
          <p:cNvSpPr txBox="1"/>
          <p:nvPr/>
        </p:nvSpPr>
        <p:spPr>
          <a:xfrm>
            <a:off x="1" y="3530879"/>
            <a:ext cx="6324600" cy="1551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3600" dirty="0">
                <a:solidFill>
                  <a:srgbClr val="FFFFFF"/>
                </a:solidFill>
                <a:latin typeface="Roboto Condensed Bold"/>
              </a:rPr>
              <a:t>TECHNOLOGIES</a:t>
            </a:r>
          </a:p>
          <a:p>
            <a:pPr algn="ctr">
              <a:lnSpc>
                <a:spcPts val="6439"/>
              </a:lnSpc>
            </a:pPr>
            <a:r>
              <a:rPr lang="en-US" sz="3600" dirty="0">
                <a:solidFill>
                  <a:srgbClr val="FFFFFF"/>
                </a:solidFill>
                <a:latin typeface="Roboto Condensed Bold"/>
              </a:rPr>
              <a:t>CHOSEN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2F9D2EAF-300B-4D73-BC9F-9DA0AB56737E}"/>
              </a:ext>
            </a:extLst>
          </p:cNvPr>
          <p:cNvSpPr txBox="1"/>
          <p:nvPr/>
        </p:nvSpPr>
        <p:spPr>
          <a:xfrm>
            <a:off x="13100624" y="836977"/>
            <a:ext cx="5187376" cy="5216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800" spc="70" dirty="0">
                <a:solidFill>
                  <a:srgbClr val="244357"/>
                </a:solidFill>
                <a:latin typeface="Roboto Bold Italics"/>
              </a:rPr>
              <a:t>Tools</a:t>
            </a:r>
          </a:p>
          <a:p>
            <a:pPr marL="914400" lvl="1" indent="-457200">
              <a:lnSpc>
                <a:spcPts val="4060"/>
              </a:lnSpc>
              <a:buFont typeface="Arial" panose="020B0604020202020204" pitchFamily="34" charset="0"/>
              <a:buChar char="•"/>
            </a:pPr>
            <a:r>
              <a:rPr lang="en-US" sz="2799" spc="69" dirty="0">
                <a:solidFill>
                  <a:srgbClr val="244357"/>
                </a:solidFill>
                <a:latin typeface="Roboto"/>
              </a:rPr>
              <a:t>GitHub</a:t>
            </a:r>
          </a:p>
          <a:p>
            <a:pPr marL="914400" lvl="1" indent="-457200">
              <a:lnSpc>
                <a:spcPts val="4060"/>
              </a:lnSpc>
              <a:buFont typeface="Arial" panose="020B0604020202020204" pitchFamily="34" charset="0"/>
              <a:buChar char="•"/>
            </a:pPr>
            <a:r>
              <a:rPr lang="en-US" sz="2799" spc="69" dirty="0">
                <a:solidFill>
                  <a:srgbClr val="244357"/>
                </a:solidFill>
                <a:latin typeface="Roboto"/>
              </a:rPr>
              <a:t>Anaconda &amp; Jupyter</a:t>
            </a:r>
          </a:p>
          <a:p>
            <a:pPr marL="914400" lvl="1" indent="-457200">
              <a:lnSpc>
                <a:spcPts val="4060"/>
              </a:lnSpc>
              <a:buFont typeface="Arial" panose="020B0604020202020204" pitchFamily="34" charset="0"/>
              <a:buChar char="•"/>
            </a:pPr>
            <a:r>
              <a:rPr lang="en-US" sz="2799" spc="69" dirty="0">
                <a:solidFill>
                  <a:srgbClr val="244357"/>
                </a:solidFill>
                <a:latin typeface="Roboto"/>
              </a:rPr>
              <a:t>VS Code</a:t>
            </a:r>
          </a:p>
          <a:p>
            <a:pPr marL="914400" lvl="1" indent="-457200">
              <a:lnSpc>
                <a:spcPts val="4060"/>
              </a:lnSpc>
              <a:buFont typeface="Arial" panose="020B0604020202020204" pitchFamily="34" charset="0"/>
              <a:buChar char="•"/>
            </a:pPr>
            <a:r>
              <a:rPr lang="en-US" sz="2799" spc="69" dirty="0">
                <a:solidFill>
                  <a:srgbClr val="244357"/>
                </a:solidFill>
                <a:latin typeface="Roboto"/>
              </a:rPr>
              <a:t>Eclipse IDE</a:t>
            </a:r>
          </a:p>
          <a:p>
            <a:pPr marL="914400" lvl="1" indent="-457200">
              <a:lnSpc>
                <a:spcPts val="4060"/>
              </a:lnSpc>
              <a:buFont typeface="Arial" panose="020B0604020202020204" pitchFamily="34" charset="0"/>
              <a:buChar char="•"/>
            </a:pPr>
            <a:r>
              <a:rPr lang="en-US" sz="2799" spc="69" dirty="0">
                <a:solidFill>
                  <a:srgbClr val="244357"/>
                </a:solidFill>
                <a:latin typeface="Roboto"/>
              </a:rPr>
              <a:t>MySQL Workbench</a:t>
            </a:r>
          </a:p>
          <a:p>
            <a:pPr lvl="1">
              <a:lnSpc>
                <a:spcPts val="4060"/>
              </a:lnSpc>
            </a:pPr>
            <a:endParaRPr lang="en-US" sz="2799" spc="69" dirty="0">
              <a:solidFill>
                <a:srgbClr val="244357"/>
              </a:solidFill>
              <a:latin typeface="Roboto"/>
            </a:endParaRPr>
          </a:p>
          <a:p>
            <a:pPr algn="l">
              <a:lnSpc>
                <a:spcPts val="4060"/>
              </a:lnSpc>
            </a:pPr>
            <a:r>
              <a:rPr lang="en-US" sz="2799" spc="69" dirty="0">
                <a:solidFill>
                  <a:srgbClr val="244357"/>
                </a:solidFill>
                <a:latin typeface="Roboto Bold Italics" panose="020B0604020202020204" charset="0"/>
                <a:ea typeface="Roboto Bold Italics" panose="020B0604020202020204" charset="0"/>
              </a:rPr>
              <a:t>Other</a:t>
            </a:r>
          </a:p>
          <a:p>
            <a:pPr marL="914400" lvl="1" indent="-457200">
              <a:lnSpc>
                <a:spcPts val="4060"/>
              </a:lnSpc>
              <a:buFont typeface="Arial" panose="020B0604020202020204" pitchFamily="34" charset="0"/>
              <a:buChar char="•"/>
            </a:pPr>
            <a:r>
              <a:rPr lang="en-US" sz="2799" spc="69" dirty="0">
                <a:solidFill>
                  <a:srgbClr val="244357"/>
                </a:solidFill>
                <a:latin typeface="Roboto" panose="020B0604020202020204" charset="0"/>
                <a:ea typeface="Roboto" panose="020B0604020202020204" charset="0"/>
              </a:rPr>
              <a:t>Vimeo</a:t>
            </a:r>
          </a:p>
          <a:p>
            <a:pPr marL="914400" lvl="1" indent="-457200">
              <a:lnSpc>
                <a:spcPts val="4060"/>
              </a:lnSpc>
              <a:buFont typeface="Arial" panose="020B0604020202020204" pitchFamily="34" charset="0"/>
              <a:buChar char="•"/>
            </a:pPr>
            <a:r>
              <a:rPr lang="en-US" sz="2799" spc="69" dirty="0">
                <a:solidFill>
                  <a:srgbClr val="244357"/>
                </a:solidFill>
                <a:latin typeface="Roboto" panose="020B0604020202020204" charset="0"/>
                <a:ea typeface="Roboto" panose="020B0604020202020204" charset="0"/>
              </a:rPr>
              <a:t>Heroku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9838" t="11289" r="6838" b="74410"/>
          <a:stretch>
            <a:fillRect/>
          </a:stretch>
        </p:blipFill>
        <p:spPr>
          <a:xfrm>
            <a:off x="0" y="0"/>
            <a:ext cx="18288000" cy="176162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685800" y="515876"/>
            <a:ext cx="13563600" cy="970024"/>
            <a:chOff x="0" y="28575"/>
            <a:chExt cx="18084801" cy="5520130"/>
          </a:xfrm>
        </p:grpSpPr>
        <p:sp>
          <p:nvSpPr>
            <p:cNvPr id="6" name="TextBox 6"/>
            <p:cNvSpPr txBox="1"/>
            <p:nvPr/>
          </p:nvSpPr>
          <p:spPr>
            <a:xfrm>
              <a:off x="0" y="28575"/>
              <a:ext cx="18084801" cy="45246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6214"/>
                </a:lnSpc>
                <a:spcBef>
                  <a:spcPct val="0"/>
                </a:spcBef>
              </a:pPr>
              <a:r>
                <a:rPr lang="en-US" sz="5500" spc="577" dirty="0">
                  <a:solidFill>
                    <a:srgbClr val="FFFFFF"/>
                  </a:solidFill>
                  <a:latin typeface="Roboto Condensed Bold"/>
                </a:rPr>
                <a:t>DEVELOPMENT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895713"/>
              <a:ext cx="12613806" cy="65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 dirty="0">
                <a:solidFill>
                  <a:srgbClr val="244357"/>
                </a:solidFill>
                <a:latin typeface="Roboto"/>
              </a:rPr>
              <a:t>9</a:t>
            </a:r>
          </a:p>
        </p:txBody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73D26F84-BD32-4F67-AF80-6EE050214B1B}"/>
              </a:ext>
            </a:extLst>
          </p:cNvPr>
          <p:cNvGrpSpPr/>
          <p:nvPr/>
        </p:nvGrpSpPr>
        <p:grpSpPr>
          <a:xfrm>
            <a:off x="1375710" y="2983494"/>
            <a:ext cx="10130490" cy="3369512"/>
            <a:chOff x="0" y="218847"/>
            <a:chExt cx="13960006" cy="15001061"/>
          </a:xfrm>
        </p:grpSpPr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EB7F4B00-2C93-4AB2-8354-ACE5F683ABA6}"/>
                </a:ext>
              </a:extLst>
            </p:cNvPr>
            <p:cNvSpPr txBox="1"/>
            <p:nvPr/>
          </p:nvSpPr>
          <p:spPr>
            <a:xfrm>
              <a:off x="0" y="218847"/>
              <a:ext cx="8427320" cy="150010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4600" b="1" spc="114" dirty="0">
                  <a:solidFill>
                    <a:srgbClr val="244357"/>
                  </a:solidFill>
                  <a:latin typeface="Roboto Condensed Bold"/>
                </a:rPr>
                <a:t>Being New</a:t>
              </a:r>
            </a:p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4600" b="1" spc="114" dirty="0">
                  <a:solidFill>
                    <a:srgbClr val="244357"/>
                  </a:solidFill>
                  <a:latin typeface="Roboto Condensed Bold"/>
                </a:rPr>
                <a:t>Render/Re-rendering</a:t>
              </a:r>
            </a:p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4600" b="1" spc="114" dirty="0">
                  <a:solidFill>
                    <a:srgbClr val="244357"/>
                  </a:solidFill>
                  <a:latin typeface="Roboto Condensed Bold"/>
                </a:rPr>
                <a:t>Dynamic Components</a:t>
              </a:r>
            </a:p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4600" b="1" spc="114" dirty="0">
                  <a:solidFill>
                    <a:srgbClr val="244357"/>
                  </a:solidFill>
                  <a:latin typeface="Roboto Condensed Bold"/>
                </a:rPr>
                <a:t>Charting Library</a:t>
              </a:r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C12C08C9-7C0B-44B1-AD0C-193023AE5750}"/>
                </a:ext>
              </a:extLst>
            </p:cNvPr>
            <p:cNvSpPr txBox="1"/>
            <p:nvPr/>
          </p:nvSpPr>
          <p:spPr>
            <a:xfrm>
              <a:off x="0" y="3778113"/>
              <a:ext cx="13960006" cy="65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3">
            <a:extLst>
              <a:ext uri="{FF2B5EF4-FFF2-40B4-BE49-F238E27FC236}">
                <a16:creationId xmlns:a16="http://schemas.microsoft.com/office/drawing/2014/main" id="{B79C9114-85E6-48FE-8D7A-EEF6E16C0726}"/>
              </a:ext>
            </a:extLst>
          </p:cNvPr>
          <p:cNvSpPr txBox="1"/>
          <p:nvPr/>
        </p:nvSpPr>
        <p:spPr>
          <a:xfrm>
            <a:off x="1375710" y="1954389"/>
            <a:ext cx="6162601" cy="946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5500" dirty="0">
                <a:solidFill>
                  <a:srgbClr val="244357"/>
                </a:solidFill>
                <a:latin typeface="Roboto Condensed Bold"/>
              </a:rPr>
              <a:t>REACT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F749FF-D901-42A9-9735-D2D64FD7C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1880306"/>
            <a:ext cx="8963025" cy="717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979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9838" t="11289" r="6838" b="74410"/>
          <a:stretch>
            <a:fillRect/>
          </a:stretch>
        </p:blipFill>
        <p:spPr>
          <a:xfrm>
            <a:off x="0" y="0"/>
            <a:ext cx="18288000" cy="176162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685800" y="515876"/>
            <a:ext cx="13563600" cy="970024"/>
            <a:chOff x="0" y="28575"/>
            <a:chExt cx="18084801" cy="5520130"/>
          </a:xfrm>
        </p:grpSpPr>
        <p:sp>
          <p:nvSpPr>
            <p:cNvPr id="6" name="TextBox 6"/>
            <p:cNvSpPr txBox="1"/>
            <p:nvPr/>
          </p:nvSpPr>
          <p:spPr>
            <a:xfrm>
              <a:off x="0" y="28575"/>
              <a:ext cx="18084801" cy="45246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6214"/>
                </a:lnSpc>
                <a:spcBef>
                  <a:spcPct val="0"/>
                </a:spcBef>
              </a:pPr>
              <a:r>
                <a:rPr lang="en-US" sz="5500" spc="577" dirty="0">
                  <a:solidFill>
                    <a:srgbClr val="FFFFFF"/>
                  </a:solidFill>
                  <a:latin typeface="Roboto Condensed Bold"/>
                </a:rPr>
                <a:t>DEVELOPMENT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895713"/>
              <a:ext cx="12613806" cy="65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 dirty="0">
                <a:solidFill>
                  <a:srgbClr val="244357"/>
                </a:solidFill>
                <a:latin typeface="Roboto"/>
              </a:rPr>
              <a:t>9</a:t>
            </a:r>
          </a:p>
        </p:txBody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73D26F84-BD32-4F67-AF80-6EE050214B1B}"/>
              </a:ext>
            </a:extLst>
          </p:cNvPr>
          <p:cNvGrpSpPr/>
          <p:nvPr/>
        </p:nvGrpSpPr>
        <p:grpSpPr>
          <a:xfrm>
            <a:off x="1375710" y="2983494"/>
            <a:ext cx="10130490" cy="5947141"/>
            <a:chOff x="0" y="218847"/>
            <a:chExt cx="13960006" cy="26476660"/>
          </a:xfrm>
        </p:grpSpPr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EB7F4B00-2C93-4AB2-8354-ACE5F683ABA6}"/>
                </a:ext>
              </a:extLst>
            </p:cNvPr>
            <p:cNvSpPr txBox="1"/>
            <p:nvPr/>
          </p:nvSpPr>
          <p:spPr>
            <a:xfrm>
              <a:off x="0" y="218847"/>
              <a:ext cx="8079724" cy="264766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4600" b="1" spc="114" dirty="0">
                  <a:solidFill>
                    <a:srgbClr val="244357"/>
                  </a:solidFill>
                  <a:latin typeface="Roboto Condensed Bold"/>
                </a:rPr>
                <a:t>Broken Libraries</a:t>
              </a:r>
            </a:p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4600" b="1" spc="114" dirty="0">
                  <a:solidFill>
                    <a:srgbClr val="244357"/>
                  </a:solidFill>
                  <a:latin typeface="Roboto Condensed Bold"/>
                </a:rPr>
                <a:t>Scaling</a:t>
              </a:r>
            </a:p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4600" b="1" spc="114" dirty="0">
                  <a:solidFill>
                    <a:srgbClr val="244357"/>
                  </a:solidFill>
                  <a:latin typeface="Roboto Condensed Bold"/>
                </a:rPr>
                <a:t>Vimeo API (Interactive)</a:t>
              </a:r>
            </a:p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4600" b="1" spc="114" dirty="0">
                  <a:solidFill>
                    <a:srgbClr val="244357"/>
                  </a:solidFill>
                  <a:latin typeface="Roboto Condensed Bold"/>
                </a:rPr>
                <a:t>Great End Result</a:t>
              </a:r>
            </a:p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4600" b="1" spc="114" dirty="0">
                  <a:solidFill>
                    <a:srgbClr val="244357"/>
                  </a:solidFill>
                  <a:latin typeface="Roboto Condensed Bold"/>
                </a:rPr>
                <a:t>Video Embedding (Cross-site policies)</a:t>
              </a:r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C12C08C9-7C0B-44B1-AD0C-193023AE5750}"/>
                </a:ext>
              </a:extLst>
            </p:cNvPr>
            <p:cNvSpPr txBox="1"/>
            <p:nvPr/>
          </p:nvSpPr>
          <p:spPr>
            <a:xfrm>
              <a:off x="0" y="3778113"/>
              <a:ext cx="13960006" cy="65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3">
            <a:extLst>
              <a:ext uri="{FF2B5EF4-FFF2-40B4-BE49-F238E27FC236}">
                <a16:creationId xmlns:a16="http://schemas.microsoft.com/office/drawing/2014/main" id="{B79C9114-85E6-48FE-8D7A-EEF6E16C0726}"/>
              </a:ext>
            </a:extLst>
          </p:cNvPr>
          <p:cNvSpPr txBox="1"/>
          <p:nvPr/>
        </p:nvSpPr>
        <p:spPr>
          <a:xfrm>
            <a:off x="1375710" y="1954389"/>
            <a:ext cx="6162601" cy="946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5500" dirty="0">
                <a:solidFill>
                  <a:srgbClr val="244357"/>
                </a:solidFill>
                <a:latin typeface="Roboto Condensed Bold"/>
              </a:rPr>
              <a:t>VIDEO TIMELINES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B3F2C-1024-4920-B559-17136E51F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840" y="2795097"/>
            <a:ext cx="9786758" cy="606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33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9838" t="11289" r="6838" b="74410"/>
          <a:stretch>
            <a:fillRect/>
          </a:stretch>
        </p:blipFill>
        <p:spPr>
          <a:xfrm>
            <a:off x="0" y="0"/>
            <a:ext cx="18288000" cy="176162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685800" y="515876"/>
            <a:ext cx="13563600" cy="970024"/>
            <a:chOff x="0" y="28575"/>
            <a:chExt cx="18084801" cy="5520130"/>
          </a:xfrm>
        </p:grpSpPr>
        <p:sp>
          <p:nvSpPr>
            <p:cNvPr id="6" name="TextBox 6"/>
            <p:cNvSpPr txBox="1"/>
            <p:nvPr/>
          </p:nvSpPr>
          <p:spPr>
            <a:xfrm>
              <a:off x="0" y="28575"/>
              <a:ext cx="18084801" cy="45246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6214"/>
                </a:lnSpc>
                <a:spcBef>
                  <a:spcPct val="0"/>
                </a:spcBef>
              </a:pPr>
              <a:r>
                <a:rPr lang="en-US" sz="5500" spc="577" dirty="0">
                  <a:solidFill>
                    <a:srgbClr val="FFFFFF"/>
                  </a:solidFill>
                  <a:latin typeface="Roboto Condensed Bold"/>
                </a:rPr>
                <a:t>DEVELOPMENT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895713"/>
              <a:ext cx="12613806" cy="65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 dirty="0">
                <a:solidFill>
                  <a:srgbClr val="244357"/>
                </a:solidFill>
                <a:latin typeface="Roboto"/>
              </a:rPr>
              <a:t>9</a:t>
            </a:r>
          </a:p>
        </p:txBody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73D26F84-BD32-4F67-AF80-6EE050214B1B}"/>
              </a:ext>
            </a:extLst>
          </p:cNvPr>
          <p:cNvGrpSpPr/>
          <p:nvPr/>
        </p:nvGrpSpPr>
        <p:grpSpPr>
          <a:xfrm>
            <a:off x="1375710" y="2983494"/>
            <a:ext cx="10130490" cy="2510303"/>
            <a:chOff x="0" y="218847"/>
            <a:chExt cx="13960006" cy="11175864"/>
          </a:xfrm>
        </p:grpSpPr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EB7F4B00-2C93-4AB2-8354-ACE5F683ABA6}"/>
                </a:ext>
              </a:extLst>
            </p:cNvPr>
            <p:cNvSpPr txBox="1"/>
            <p:nvPr/>
          </p:nvSpPr>
          <p:spPr>
            <a:xfrm>
              <a:off x="0" y="218847"/>
              <a:ext cx="8427320" cy="111758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4600" b="1" spc="114" dirty="0">
                  <a:solidFill>
                    <a:srgbClr val="244357"/>
                  </a:solidFill>
                  <a:latin typeface="Roboto Condensed Bold"/>
                </a:rPr>
                <a:t>Frame Sync</a:t>
              </a:r>
            </a:p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4600" b="1" spc="114" dirty="0">
                  <a:solidFill>
                    <a:srgbClr val="244357"/>
                  </a:solidFill>
                  <a:latin typeface="Roboto Condensed Bold"/>
                </a:rPr>
                <a:t>Multiple Screens</a:t>
              </a:r>
            </a:p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4600" b="1" spc="114" dirty="0">
                  <a:solidFill>
                    <a:srgbClr val="244357"/>
                  </a:solidFill>
                  <a:latin typeface="Roboto Condensed Bold"/>
                </a:rPr>
                <a:t>Mouse Cursor</a:t>
              </a:r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C12C08C9-7C0B-44B1-AD0C-193023AE5750}"/>
                </a:ext>
              </a:extLst>
            </p:cNvPr>
            <p:cNvSpPr txBox="1"/>
            <p:nvPr/>
          </p:nvSpPr>
          <p:spPr>
            <a:xfrm>
              <a:off x="0" y="3778113"/>
              <a:ext cx="13960006" cy="65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3">
            <a:extLst>
              <a:ext uri="{FF2B5EF4-FFF2-40B4-BE49-F238E27FC236}">
                <a16:creationId xmlns:a16="http://schemas.microsoft.com/office/drawing/2014/main" id="{B79C9114-85E6-48FE-8D7A-EEF6E16C0726}"/>
              </a:ext>
            </a:extLst>
          </p:cNvPr>
          <p:cNvSpPr txBox="1"/>
          <p:nvPr/>
        </p:nvSpPr>
        <p:spPr>
          <a:xfrm>
            <a:off x="1375710" y="1954389"/>
            <a:ext cx="6162601" cy="946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5500" dirty="0">
                <a:solidFill>
                  <a:srgbClr val="244357"/>
                </a:solidFill>
                <a:latin typeface="Roboto Condensed Bold"/>
              </a:rPr>
              <a:t>SCREEN RECORDING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F4A4A10-712F-4D2B-9A0C-8D485D47BEF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10" y="6304295"/>
            <a:ext cx="11696044" cy="2725103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4288112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9838" t="11289" r="6838" b="74410"/>
          <a:stretch>
            <a:fillRect/>
          </a:stretch>
        </p:blipFill>
        <p:spPr>
          <a:xfrm>
            <a:off x="0" y="0"/>
            <a:ext cx="18288000" cy="176162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685800" y="515876"/>
            <a:ext cx="13563600" cy="970024"/>
            <a:chOff x="0" y="28575"/>
            <a:chExt cx="18084801" cy="5520130"/>
          </a:xfrm>
        </p:grpSpPr>
        <p:sp>
          <p:nvSpPr>
            <p:cNvPr id="6" name="TextBox 6"/>
            <p:cNvSpPr txBox="1"/>
            <p:nvPr/>
          </p:nvSpPr>
          <p:spPr>
            <a:xfrm>
              <a:off x="0" y="28575"/>
              <a:ext cx="18084801" cy="45246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6214"/>
                </a:lnSpc>
                <a:spcBef>
                  <a:spcPct val="0"/>
                </a:spcBef>
              </a:pPr>
              <a:r>
                <a:rPr lang="en-US" sz="5500" spc="577" dirty="0">
                  <a:solidFill>
                    <a:srgbClr val="FFFFFF"/>
                  </a:solidFill>
                  <a:latin typeface="Roboto Condensed Bold"/>
                </a:rPr>
                <a:t>DEVELOPMENT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895713"/>
              <a:ext cx="12613806" cy="65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 dirty="0">
                <a:solidFill>
                  <a:srgbClr val="244357"/>
                </a:solidFill>
                <a:latin typeface="Roboto"/>
              </a:rPr>
              <a:t>9</a:t>
            </a:r>
          </a:p>
        </p:txBody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73D26F84-BD32-4F67-AF80-6EE050214B1B}"/>
              </a:ext>
            </a:extLst>
          </p:cNvPr>
          <p:cNvGrpSpPr/>
          <p:nvPr/>
        </p:nvGrpSpPr>
        <p:grpSpPr>
          <a:xfrm>
            <a:off x="1375710" y="2983494"/>
            <a:ext cx="10130490" cy="4228722"/>
            <a:chOff x="0" y="218847"/>
            <a:chExt cx="13960006" cy="18826262"/>
          </a:xfrm>
        </p:grpSpPr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EB7F4B00-2C93-4AB2-8354-ACE5F683ABA6}"/>
                </a:ext>
              </a:extLst>
            </p:cNvPr>
            <p:cNvSpPr txBox="1"/>
            <p:nvPr/>
          </p:nvSpPr>
          <p:spPr>
            <a:xfrm>
              <a:off x="0" y="218847"/>
              <a:ext cx="8427320" cy="188262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4600" b="1" spc="114" dirty="0">
                  <a:solidFill>
                    <a:srgbClr val="244357"/>
                  </a:solidFill>
                  <a:latin typeface="Roboto Condensed Bold"/>
                </a:rPr>
                <a:t>Anaconda</a:t>
              </a:r>
            </a:p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4600" b="1" spc="114" dirty="0">
                  <a:solidFill>
                    <a:srgbClr val="244357"/>
                  </a:solidFill>
                  <a:latin typeface="Roboto Condensed Bold"/>
                </a:rPr>
                <a:t>Installing Libraries</a:t>
              </a:r>
            </a:p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4600" b="1" spc="114" dirty="0">
                  <a:solidFill>
                    <a:srgbClr val="244357"/>
                  </a:solidFill>
                  <a:latin typeface="Roboto Condensed Bold"/>
                </a:rPr>
                <a:t>Configuring GPU</a:t>
              </a:r>
            </a:p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4600" b="1" spc="114" dirty="0">
                  <a:solidFill>
                    <a:srgbClr val="244357"/>
                  </a:solidFill>
                  <a:latin typeface="Roboto Condensed Bold"/>
                </a:rPr>
                <a:t>Confusion Matrix</a:t>
              </a:r>
            </a:p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4600" b="1" spc="114" dirty="0">
                  <a:solidFill>
                    <a:srgbClr val="244357"/>
                  </a:solidFill>
                  <a:latin typeface="Roboto Condensed Bold"/>
                </a:rPr>
                <a:t>Data Loaders</a:t>
              </a:r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C12C08C9-7C0B-44B1-AD0C-193023AE5750}"/>
                </a:ext>
              </a:extLst>
            </p:cNvPr>
            <p:cNvSpPr txBox="1"/>
            <p:nvPr/>
          </p:nvSpPr>
          <p:spPr>
            <a:xfrm>
              <a:off x="0" y="3778113"/>
              <a:ext cx="13960006" cy="65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3">
            <a:extLst>
              <a:ext uri="{FF2B5EF4-FFF2-40B4-BE49-F238E27FC236}">
                <a16:creationId xmlns:a16="http://schemas.microsoft.com/office/drawing/2014/main" id="{B79C9114-85E6-48FE-8D7A-EEF6E16C0726}"/>
              </a:ext>
            </a:extLst>
          </p:cNvPr>
          <p:cNvSpPr txBox="1"/>
          <p:nvPr/>
        </p:nvSpPr>
        <p:spPr>
          <a:xfrm>
            <a:off x="1375710" y="1954389"/>
            <a:ext cx="6162601" cy="946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5500" dirty="0">
                <a:solidFill>
                  <a:srgbClr val="244357"/>
                </a:solidFill>
                <a:latin typeface="Roboto Condensed Bold"/>
              </a:rPr>
              <a:t>MACHINE LEARNING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89B3857-2EFD-42AD-B168-CFDB81DEE57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2893462"/>
            <a:ext cx="7366464" cy="6022385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139094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38820E2-1662-46CA-8354-2FE331C44AB4}"/>
              </a:ext>
            </a:extLst>
          </p:cNvPr>
          <p:cNvPicPr/>
          <p:nvPr/>
        </p:nvPicPr>
        <p:blipFill rotWithShape="1">
          <a:blip r:embed="rId2"/>
          <a:srcRect l="10304" t="13328" r="-26789" b="9370"/>
          <a:stretch/>
        </p:blipFill>
        <p:spPr bwMode="auto">
          <a:xfrm>
            <a:off x="9116291" y="5767186"/>
            <a:ext cx="8485909" cy="3862124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9838" t="11289" r="6838" b="74410"/>
          <a:stretch>
            <a:fillRect/>
          </a:stretch>
        </p:blipFill>
        <p:spPr>
          <a:xfrm>
            <a:off x="0" y="0"/>
            <a:ext cx="18288000" cy="176162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685800" y="515876"/>
            <a:ext cx="13563600" cy="970024"/>
            <a:chOff x="0" y="28575"/>
            <a:chExt cx="18084801" cy="5520130"/>
          </a:xfrm>
        </p:grpSpPr>
        <p:sp>
          <p:nvSpPr>
            <p:cNvPr id="6" name="TextBox 6"/>
            <p:cNvSpPr txBox="1"/>
            <p:nvPr/>
          </p:nvSpPr>
          <p:spPr>
            <a:xfrm>
              <a:off x="0" y="28575"/>
              <a:ext cx="18084801" cy="45246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6214"/>
                </a:lnSpc>
                <a:spcBef>
                  <a:spcPct val="0"/>
                </a:spcBef>
              </a:pPr>
              <a:r>
                <a:rPr lang="en-US" sz="5500" spc="577" dirty="0">
                  <a:solidFill>
                    <a:srgbClr val="FFFFFF"/>
                  </a:solidFill>
                  <a:latin typeface="Roboto Condensed Bold"/>
                </a:rPr>
                <a:t>DEVELOPMENT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895713"/>
              <a:ext cx="12613806" cy="65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4">
            <a:extLst>
              <a:ext uri="{FF2B5EF4-FFF2-40B4-BE49-F238E27FC236}">
                <a16:creationId xmlns:a16="http://schemas.microsoft.com/office/drawing/2014/main" id="{73D26F84-BD32-4F67-AF80-6EE050214B1B}"/>
              </a:ext>
            </a:extLst>
          </p:cNvPr>
          <p:cNvGrpSpPr/>
          <p:nvPr/>
        </p:nvGrpSpPr>
        <p:grpSpPr>
          <a:xfrm>
            <a:off x="1375710" y="2983494"/>
            <a:ext cx="10130490" cy="6806350"/>
            <a:chOff x="0" y="218847"/>
            <a:chExt cx="13960006" cy="30301857"/>
          </a:xfrm>
        </p:grpSpPr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EB7F4B00-2C93-4AB2-8354-ACE5F683ABA6}"/>
                </a:ext>
              </a:extLst>
            </p:cNvPr>
            <p:cNvSpPr txBox="1"/>
            <p:nvPr/>
          </p:nvSpPr>
          <p:spPr>
            <a:xfrm>
              <a:off x="0" y="218847"/>
              <a:ext cx="9444789" cy="3030185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4600" b="1" spc="114" dirty="0">
                  <a:solidFill>
                    <a:srgbClr val="244357"/>
                  </a:solidFill>
                  <a:latin typeface="Roboto Condensed Bold"/>
                </a:rPr>
                <a:t>New to UI Dev in Python &amp; PyQt5</a:t>
              </a:r>
            </a:p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4600" b="1" spc="114" dirty="0">
                  <a:solidFill>
                    <a:srgbClr val="244357"/>
                  </a:solidFill>
                  <a:latin typeface="Roboto Condensed Bold"/>
                </a:rPr>
                <a:t>Concurrency/Multi-threading</a:t>
              </a:r>
            </a:p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4600" b="1" spc="114" dirty="0">
                  <a:solidFill>
                    <a:srgbClr val="244357"/>
                  </a:solidFill>
                  <a:latin typeface="Roboto Condensed Bold"/>
                </a:rPr>
                <a:t>Component Loading</a:t>
              </a:r>
            </a:p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4600" b="1" spc="114" dirty="0">
                  <a:solidFill>
                    <a:srgbClr val="244357"/>
                  </a:solidFill>
                  <a:latin typeface="Roboto Condensed Bold"/>
                </a:rPr>
                <a:t>Removing Title Bar</a:t>
              </a:r>
            </a:p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4600" b="1" spc="114" dirty="0">
                  <a:solidFill>
                    <a:srgbClr val="244357"/>
                  </a:solidFill>
                  <a:latin typeface="Roboto Condensed Bold"/>
                </a:rPr>
                <a:t>Integrating FER Model</a:t>
              </a:r>
            </a:p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endParaRPr lang="en-US" sz="4600" b="1" spc="114" dirty="0">
                <a:solidFill>
                  <a:srgbClr val="244357"/>
                </a:solidFill>
                <a:latin typeface="Roboto Condensed Bold"/>
              </a:endParaRPr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C12C08C9-7C0B-44B1-AD0C-193023AE5750}"/>
                </a:ext>
              </a:extLst>
            </p:cNvPr>
            <p:cNvSpPr txBox="1"/>
            <p:nvPr/>
          </p:nvSpPr>
          <p:spPr>
            <a:xfrm>
              <a:off x="0" y="3778113"/>
              <a:ext cx="13960006" cy="65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3">
            <a:extLst>
              <a:ext uri="{FF2B5EF4-FFF2-40B4-BE49-F238E27FC236}">
                <a16:creationId xmlns:a16="http://schemas.microsoft.com/office/drawing/2014/main" id="{B79C9114-85E6-48FE-8D7A-EEF6E16C0726}"/>
              </a:ext>
            </a:extLst>
          </p:cNvPr>
          <p:cNvSpPr txBox="1"/>
          <p:nvPr/>
        </p:nvSpPr>
        <p:spPr>
          <a:xfrm>
            <a:off x="1375710" y="1954389"/>
            <a:ext cx="6162601" cy="946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5500" dirty="0">
                <a:solidFill>
                  <a:srgbClr val="244357"/>
                </a:solidFill>
                <a:latin typeface="Roboto Condensed Bold"/>
              </a:rPr>
              <a:t>LOCAL APPLICATION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177007-8C22-42C2-A310-E967E201096F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" t="4683" r="5519" b="4974"/>
          <a:stretch/>
        </p:blipFill>
        <p:spPr bwMode="auto">
          <a:xfrm>
            <a:off x="13701174" y="2277498"/>
            <a:ext cx="3901026" cy="33994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9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 dirty="0">
                <a:solidFill>
                  <a:srgbClr val="244357"/>
                </a:solidFill>
                <a:latin typeface="Roboto"/>
              </a:rPr>
              <a:t>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0EC892-C65B-4D8A-A567-4DD0F55581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-29921"/>
          <a:stretch/>
        </p:blipFill>
        <p:spPr>
          <a:xfrm>
            <a:off x="9144000" y="2277498"/>
            <a:ext cx="4375914" cy="339940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875499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9838" t="11289" r="6838" b="74410"/>
          <a:stretch>
            <a:fillRect/>
          </a:stretch>
        </p:blipFill>
        <p:spPr>
          <a:xfrm>
            <a:off x="0" y="0"/>
            <a:ext cx="18288000" cy="176162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685800" y="515876"/>
            <a:ext cx="13563600" cy="970024"/>
            <a:chOff x="0" y="28575"/>
            <a:chExt cx="18084801" cy="5520130"/>
          </a:xfrm>
        </p:grpSpPr>
        <p:sp>
          <p:nvSpPr>
            <p:cNvPr id="6" name="TextBox 6"/>
            <p:cNvSpPr txBox="1"/>
            <p:nvPr/>
          </p:nvSpPr>
          <p:spPr>
            <a:xfrm>
              <a:off x="0" y="28575"/>
              <a:ext cx="18084801" cy="45246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6214"/>
                </a:lnSpc>
                <a:spcBef>
                  <a:spcPct val="0"/>
                </a:spcBef>
              </a:pPr>
              <a:r>
                <a:rPr lang="en-US" sz="5500" spc="577" dirty="0">
                  <a:solidFill>
                    <a:srgbClr val="FFFFFF"/>
                  </a:solidFill>
                  <a:latin typeface="Roboto Condensed Bold"/>
                </a:rPr>
                <a:t>DEVELOPMENT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895713"/>
              <a:ext cx="12613806" cy="65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4">
            <a:extLst>
              <a:ext uri="{FF2B5EF4-FFF2-40B4-BE49-F238E27FC236}">
                <a16:creationId xmlns:a16="http://schemas.microsoft.com/office/drawing/2014/main" id="{73D26F84-BD32-4F67-AF80-6EE050214B1B}"/>
              </a:ext>
            </a:extLst>
          </p:cNvPr>
          <p:cNvGrpSpPr/>
          <p:nvPr/>
        </p:nvGrpSpPr>
        <p:grpSpPr>
          <a:xfrm>
            <a:off x="1375710" y="2983494"/>
            <a:ext cx="10130490" cy="3369512"/>
            <a:chOff x="0" y="218847"/>
            <a:chExt cx="13960006" cy="15001061"/>
          </a:xfrm>
        </p:grpSpPr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EB7F4B00-2C93-4AB2-8354-ACE5F683ABA6}"/>
                </a:ext>
              </a:extLst>
            </p:cNvPr>
            <p:cNvSpPr txBox="1"/>
            <p:nvPr/>
          </p:nvSpPr>
          <p:spPr>
            <a:xfrm>
              <a:off x="0" y="218847"/>
              <a:ext cx="9444789" cy="150010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4600" b="1" spc="114" dirty="0">
                  <a:solidFill>
                    <a:srgbClr val="244357"/>
                  </a:solidFill>
                  <a:latin typeface="Roboto Condensed Bold"/>
                </a:rPr>
                <a:t>Automated Deployment Plugins</a:t>
              </a:r>
            </a:p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4600" b="1" spc="114" dirty="0">
                  <a:solidFill>
                    <a:srgbClr val="244357"/>
                  </a:solidFill>
                  <a:latin typeface="Roboto Condensed Bold"/>
                </a:rPr>
                <a:t>Heroku Build Packs</a:t>
              </a:r>
            </a:p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4600" b="1" spc="114" dirty="0">
                  <a:solidFill>
                    <a:srgbClr val="244357"/>
                  </a:solidFill>
                  <a:latin typeface="Roboto Condensed Bold"/>
                </a:rPr>
                <a:t>Deploying to Directory</a:t>
              </a:r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C12C08C9-7C0B-44B1-AD0C-193023AE5750}"/>
                </a:ext>
              </a:extLst>
            </p:cNvPr>
            <p:cNvSpPr txBox="1"/>
            <p:nvPr/>
          </p:nvSpPr>
          <p:spPr>
            <a:xfrm>
              <a:off x="0" y="3778113"/>
              <a:ext cx="13960006" cy="65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3">
            <a:extLst>
              <a:ext uri="{FF2B5EF4-FFF2-40B4-BE49-F238E27FC236}">
                <a16:creationId xmlns:a16="http://schemas.microsoft.com/office/drawing/2014/main" id="{B79C9114-85E6-48FE-8D7A-EEF6E16C0726}"/>
              </a:ext>
            </a:extLst>
          </p:cNvPr>
          <p:cNvSpPr txBox="1"/>
          <p:nvPr/>
        </p:nvSpPr>
        <p:spPr>
          <a:xfrm>
            <a:off x="1375710" y="1954389"/>
            <a:ext cx="6162601" cy="946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5500" dirty="0">
                <a:solidFill>
                  <a:srgbClr val="244357"/>
                </a:solidFill>
                <a:latin typeface="Roboto Condensed Bold"/>
              </a:rPr>
              <a:t>DEPLOYMENT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 dirty="0">
                <a:solidFill>
                  <a:srgbClr val="244357"/>
                </a:solidFill>
                <a:latin typeface="Roboto"/>
              </a:rPr>
              <a:t>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1F302B-5972-4AF6-A393-E65A068D1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9016" y="2448086"/>
            <a:ext cx="3086305" cy="21415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CA7573-49DC-455C-AFDC-A2BF6F85AE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2" t="5480" r="44436" b="-5480"/>
          <a:stretch/>
        </p:blipFill>
        <p:spPr>
          <a:xfrm>
            <a:off x="8991600" y="2464402"/>
            <a:ext cx="5409573" cy="21252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28" name="Picture 4" descr="How To Pack Python Program Into Exe File | CODE FORESTS">
            <a:extLst>
              <a:ext uri="{FF2B5EF4-FFF2-40B4-BE49-F238E27FC236}">
                <a16:creationId xmlns:a16="http://schemas.microsoft.com/office/drawing/2014/main" id="{934127CD-A1CB-4CD0-82BA-E9B527D07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" t="1009" r="1084" b="3132"/>
          <a:stretch/>
        </p:blipFill>
        <p:spPr bwMode="auto">
          <a:xfrm>
            <a:off x="8991600" y="4791245"/>
            <a:ext cx="8643721" cy="418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638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179" t="1545" r="2127" b="84570"/>
          <a:stretch>
            <a:fillRect/>
          </a:stretch>
        </p:blipFill>
        <p:spPr>
          <a:xfrm>
            <a:off x="0" y="0"/>
            <a:ext cx="18288000" cy="147378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798946" y="2988897"/>
            <a:ext cx="9460354" cy="7285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>
              <a:lnSpc>
                <a:spcPts val="3891"/>
              </a:lnSpc>
              <a:buFont typeface="Arial"/>
              <a:buChar char="•"/>
            </a:pPr>
            <a:r>
              <a:rPr lang="en-US" sz="2800" spc="70">
                <a:solidFill>
                  <a:srgbClr val="244357"/>
                </a:solidFill>
                <a:latin typeface="Roboto"/>
              </a:rPr>
              <a:t>Project Idea</a:t>
            </a:r>
          </a:p>
          <a:p>
            <a:pPr marL="604520" lvl="1" indent="-302260">
              <a:lnSpc>
                <a:spcPts val="3891"/>
              </a:lnSpc>
              <a:buFont typeface="Arial"/>
              <a:buChar char="•"/>
            </a:pPr>
            <a:r>
              <a:rPr lang="en-US" sz="2800" spc="70">
                <a:solidFill>
                  <a:srgbClr val="244357"/>
                </a:solidFill>
                <a:latin typeface="Roboto"/>
              </a:rPr>
              <a:t>Background</a:t>
            </a:r>
          </a:p>
          <a:p>
            <a:pPr marL="604520" lvl="1" indent="-302260">
              <a:lnSpc>
                <a:spcPts val="3891"/>
              </a:lnSpc>
              <a:buFont typeface="Arial"/>
              <a:buChar char="•"/>
            </a:pPr>
            <a:r>
              <a:rPr lang="en-US" sz="2800" spc="70">
                <a:solidFill>
                  <a:srgbClr val="244357"/>
                </a:solidFill>
                <a:latin typeface="Roboto"/>
              </a:rPr>
              <a:t>Methodologies</a:t>
            </a:r>
          </a:p>
          <a:p>
            <a:pPr marL="604520" lvl="1" indent="-302260">
              <a:lnSpc>
                <a:spcPts val="3891"/>
              </a:lnSpc>
              <a:buFont typeface="Arial"/>
              <a:buChar char="•"/>
            </a:pPr>
            <a:r>
              <a:rPr lang="en-US" sz="2800" spc="70">
                <a:solidFill>
                  <a:srgbClr val="244357"/>
                </a:solidFill>
                <a:latin typeface="Roboto"/>
              </a:rPr>
              <a:t>Technologies</a:t>
            </a:r>
          </a:p>
          <a:p>
            <a:pPr marL="604520" lvl="1" indent="-302260">
              <a:lnSpc>
                <a:spcPts val="3891"/>
              </a:lnSpc>
              <a:buFont typeface="Arial"/>
              <a:buChar char="•"/>
            </a:pPr>
            <a:r>
              <a:rPr lang="en-US" sz="2800" spc="70">
                <a:solidFill>
                  <a:srgbClr val="244357"/>
                </a:solidFill>
                <a:latin typeface="Roboto"/>
              </a:rPr>
              <a:t>Design</a:t>
            </a:r>
          </a:p>
          <a:p>
            <a:pPr marL="1209040" lvl="2" indent="-403013">
              <a:lnSpc>
                <a:spcPts val="3891"/>
              </a:lnSpc>
              <a:buFont typeface="Arial"/>
              <a:buChar char="⚬"/>
            </a:pPr>
            <a:r>
              <a:rPr lang="en-US" sz="2800" spc="70">
                <a:solidFill>
                  <a:srgbClr val="244357"/>
                </a:solidFill>
                <a:latin typeface="Roboto"/>
              </a:rPr>
              <a:t>System Architecture</a:t>
            </a:r>
          </a:p>
          <a:p>
            <a:pPr marL="1209040" lvl="2" indent="-403013">
              <a:lnSpc>
                <a:spcPts val="3891"/>
              </a:lnSpc>
              <a:buFont typeface="Arial"/>
              <a:buChar char="⚬"/>
            </a:pPr>
            <a:r>
              <a:rPr lang="en-US" sz="2800" spc="70">
                <a:solidFill>
                  <a:srgbClr val="244357"/>
                </a:solidFill>
                <a:latin typeface="Roboto"/>
              </a:rPr>
              <a:t>FER Model Architecture</a:t>
            </a:r>
          </a:p>
          <a:p>
            <a:pPr marL="1209039" lvl="2" indent="-403013">
              <a:lnSpc>
                <a:spcPts val="3891"/>
              </a:lnSpc>
              <a:buFont typeface="Arial"/>
              <a:buChar char="⚬"/>
            </a:pPr>
            <a:r>
              <a:rPr lang="en-US" sz="2800" spc="70">
                <a:solidFill>
                  <a:srgbClr val="244357"/>
                </a:solidFill>
                <a:latin typeface="Roboto"/>
              </a:rPr>
              <a:t>Front-End</a:t>
            </a:r>
          </a:p>
          <a:p>
            <a:pPr marL="1209040" lvl="2" indent="-403013">
              <a:lnSpc>
                <a:spcPts val="3891"/>
              </a:lnSpc>
              <a:buFont typeface="Arial"/>
              <a:buChar char="⚬"/>
            </a:pPr>
            <a:r>
              <a:rPr lang="en-US" sz="2799" spc="69">
                <a:solidFill>
                  <a:srgbClr val="244357"/>
                </a:solidFill>
                <a:latin typeface="Roboto"/>
              </a:rPr>
              <a:t>Middle-Tier</a:t>
            </a:r>
          </a:p>
          <a:p>
            <a:pPr marL="1209040" lvl="2" indent="-403013">
              <a:lnSpc>
                <a:spcPts val="3891"/>
              </a:lnSpc>
              <a:buFont typeface="Arial"/>
              <a:buChar char="⚬"/>
            </a:pPr>
            <a:r>
              <a:rPr lang="en-US" sz="2800" spc="70">
                <a:solidFill>
                  <a:srgbClr val="244357"/>
                </a:solidFill>
                <a:latin typeface="Roboto"/>
              </a:rPr>
              <a:t>Database</a:t>
            </a:r>
          </a:p>
          <a:p>
            <a:pPr marL="604520" lvl="1" indent="-302260">
              <a:lnSpc>
                <a:spcPts val="3891"/>
              </a:lnSpc>
              <a:buFont typeface="Arial"/>
              <a:buChar char="•"/>
            </a:pPr>
            <a:r>
              <a:rPr lang="en-US" sz="2800" spc="70">
                <a:solidFill>
                  <a:srgbClr val="244357"/>
                </a:solidFill>
                <a:latin typeface="Roboto"/>
              </a:rPr>
              <a:t>Demo</a:t>
            </a:r>
          </a:p>
          <a:p>
            <a:pPr marL="604520" lvl="1" indent="-302260">
              <a:lnSpc>
                <a:spcPts val="3891"/>
              </a:lnSpc>
              <a:buFont typeface="Arial"/>
              <a:buChar char="•"/>
            </a:pPr>
            <a:r>
              <a:rPr lang="en-US" sz="2800" spc="70">
                <a:solidFill>
                  <a:srgbClr val="244357"/>
                </a:solidFill>
                <a:latin typeface="Roboto"/>
              </a:rPr>
              <a:t>Test &amp; Evaluation</a:t>
            </a:r>
          </a:p>
          <a:p>
            <a:pPr marL="604520" lvl="1" indent="-302260">
              <a:lnSpc>
                <a:spcPts val="3891"/>
              </a:lnSpc>
              <a:buFont typeface="Arial"/>
              <a:buChar char="•"/>
            </a:pPr>
            <a:r>
              <a:rPr lang="en-US" sz="2800" spc="70">
                <a:solidFill>
                  <a:srgbClr val="244357"/>
                </a:solidFill>
                <a:latin typeface="Roboto"/>
              </a:rPr>
              <a:t>Future Work</a:t>
            </a:r>
          </a:p>
          <a:p>
            <a:pPr>
              <a:lnSpc>
                <a:spcPts val="3891"/>
              </a:lnSpc>
            </a:pPr>
            <a:endParaRPr lang="en-US" sz="2800" spc="70">
              <a:solidFill>
                <a:srgbClr val="244357"/>
              </a:solidFill>
              <a:latin typeface="Roboto"/>
            </a:endParaRPr>
          </a:p>
          <a:p>
            <a:pPr algn="l">
              <a:lnSpc>
                <a:spcPts val="3891"/>
              </a:lnSpc>
            </a:pPr>
            <a:endParaRPr lang="en-US" sz="2800" spc="70">
              <a:solidFill>
                <a:srgbClr val="244357"/>
              </a:solidFill>
              <a:latin typeface="Roboto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28700" y="2110958"/>
            <a:ext cx="6145329" cy="2575027"/>
            <a:chOff x="0" y="0"/>
            <a:chExt cx="8193772" cy="3433370"/>
          </a:xfrm>
        </p:grpSpPr>
        <p:sp>
          <p:nvSpPr>
            <p:cNvPr id="5" name="TextBox 5"/>
            <p:cNvSpPr txBox="1"/>
            <p:nvPr/>
          </p:nvSpPr>
          <p:spPr>
            <a:xfrm>
              <a:off x="0" y="28575"/>
              <a:ext cx="8193772" cy="21194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14"/>
                </a:lnSpc>
              </a:pPr>
              <a:r>
                <a:rPr lang="en-US" sz="5500" spc="577">
                  <a:solidFill>
                    <a:srgbClr val="244357"/>
                  </a:solidFill>
                  <a:latin typeface="Roboto Condensed Bold"/>
                </a:rPr>
                <a:t>SUMMARY OF CONTENTS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511223"/>
              <a:ext cx="7342776" cy="922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444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>
                <a:solidFill>
                  <a:srgbClr val="244357"/>
                </a:solidFill>
                <a:latin typeface="Roboto"/>
              </a:rPr>
              <a:t>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98946" y="2025233"/>
            <a:ext cx="9117454" cy="811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Open Sans"/>
              </a:rPr>
              <a:t>Main Topics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8465" r="73482" b="4495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>
                <a:solidFill>
                  <a:srgbClr val="244357"/>
                </a:solidFill>
                <a:latin typeface="Roboto"/>
              </a:rPr>
              <a:t>14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75710" y="6142355"/>
            <a:ext cx="15883590" cy="1597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600">
                <a:solidFill>
                  <a:srgbClr val="FFFFFF"/>
                </a:solidFill>
                <a:latin typeface="Roboto Condensed"/>
              </a:rPr>
              <a:t>VIDEO LINK:</a:t>
            </a:r>
          </a:p>
          <a:p>
            <a:pPr algn="ctr">
              <a:lnSpc>
                <a:spcPts val="6439"/>
              </a:lnSpc>
            </a:pPr>
            <a:r>
              <a:rPr lang="en-US" sz="4600" u="sng">
                <a:solidFill>
                  <a:srgbClr val="FFFFFF"/>
                </a:solidFill>
                <a:latin typeface="Roboto Condensed"/>
              </a:rPr>
              <a:t>https://youtu.be/Y92833q55</a:t>
            </a:r>
            <a:r>
              <a:rPr lang="en-US" sz="4599" u="sng">
                <a:solidFill>
                  <a:srgbClr val="FFFFFF"/>
                </a:solidFill>
                <a:latin typeface="Roboto Condensed"/>
              </a:rPr>
              <a:t>mw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41850" y="1266825"/>
            <a:ext cx="8204299" cy="206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</a:pPr>
            <a:r>
              <a:rPr lang="en-US" sz="12000">
                <a:solidFill>
                  <a:srgbClr val="FFFFFF"/>
                </a:solidFill>
                <a:latin typeface="Roboto Condensed Bold"/>
              </a:rPr>
              <a:t>DEMO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11954" y="3559733"/>
            <a:ext cx="12264090" cy="15837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600" dirty="0">
                <a:solidFill>
                  <a:srgbClr val="FFFFFF"/>
                </a:solidFill>
                <a:latin typeface="Roboto Condensed"/>
              </a:rPr>
              <a:t>THE WEB APPLICATION &amp; LOCAL APPLICATION WILL BE PRESENTED</a:t>
            </a:r>
            <a:endParaRPr lang="en-US" sz="4599" dirty="0">
              <a:solidFill>
                <a:srgbClr val="FFFFFF"/>
              </a:solidFill>
              <a:latin typeface="Roboto Condense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762" r="66502" b="16491"/>
          <a:stretch>
            <a:fillRect/>
          </a:stretch>
        </p:blipFill>
        <p:spPr>
          <a:xfrm>
            <a:off x="0" y="0"/>
            <a:ext cx="6526329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14350" y="4366578"/>
            <a:ext cx="5497629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4"/>
              </a:lnSpc>
            </a:pPr>
            <a:r>
              <a:rPr lang="en-US" sz="5500" spc="577" dirty="0">
                <a:solidFill>
                  <a:srgbClr val="FFFFFF"/>
                </a:solidFill>
                <a:latin typeface="Roboto Condensed Bold"/>
              </a:rPr>
              <a:t>TESTING &amp; EVALUATION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1273" y="9624131"/>
            <a:ext cx="17191891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75"/>
              </a:lnSpc>
            </a:pPr>
            <a:r>
              <a:rPr lang="en-US" sz="1500" spc="157">
                <a:solidFill>
                  <a:srgbClr val="F2FAFF"/>
                </a:solidFill>
                <a:latin typeface="Roboto"/>
              </a:rPr>
              <a:t>Pixelast | Design and Tech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>
                <a:solidFill>
                  <a:srgbClr val="244357"/>
                </a:solidFill>
                <a:latin typeface="Roboto"/>
              </a:rPr>
              <a:t>15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020669" y="952500"/>
            <a:ext cx="6509593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dirty="0">
                <a:solidFill>
                  <a:srgbClr val="244357"/>
                </a:solidFill>
                <a:latin typeface="Roboto Condensed Italics"/>
              </a:rPr>
              <a:t>Facial Expression Recognition Model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20667" y="1677519"/>
            <a:ext cx="10576059" cy="88966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20" lvl="1" indent="-302260">
              <a:lnSpc>
                <a:spcPts val="4060"/>
              </a:lnSpc>
              <a:buFont typeface="Arial"/>
              <a:buChar char="•"/>
            </a:pPr>
            <a:r>
              <a:rPr lang="en-US" sz="2800" spc="70" dirty="0">
                <a:solidFill>
                  <a:srgbClr val="244357"/>
                </a:solidFill>
                <a:latin typeface="Roboto"/>
              </a:rPr>
              <a:t>The accuracy of the model was compared with the state-of-the-art results (VGG model achieved a 72.7% Accuracy on FER2013 Dataset).</a:t>
            </a:r>
          </a:p>
          <a:p>
            <a:pPr marL="604520" lvl="1" indent="-302260">
              <a:lnSpc>
                <a:spcPts val="4060"/>
              </a:lnSpc>
              <a:buFont typeface="Arial"/>
              <a:buChar char="•"/>
            </a:pPr>
            <a:r>
              <a:rPr lang="en-US" sz="2800" spc="70" dirty="0">
                <a:solidFill>
                  <a:srgbClr val="244357"/>
                </a:solidFill>
                <a:latin typeface="Roboto"/>
              </a:rPr>
              <a:t>The better model in this project which is a variation of the VGG-16 Model achieved an accuracy of 57.7%</a:t>
            </a:r>
          </a:p>
          <a:p>
            <a:pPr marL="604520" lvl="1" indent="-302260">
              <a:lnSpc>
                <a:spcPts val="4060"/>
              </a:lnSpc>
              <a:buFont typeface="Arial"/>
              <a:buChar char="•"/>
            </a:pPr>
            <a:r>
              <a:rPr lang="en-US" sz="2800" spc="70" dirty="0">
                <a:solidFill>
                  <a:srgbClr val="244357"/>
                </a:solidFill>
                <a:latin typeface="Roboto"/>
              </a:rPr>
              <a:t>Metrics such as precision, recall, accuracy and f-score were looked at. </a:t>
            </a:r>
          </a:p>
          <a:p>
            <a:pPr marL="604520" lvl="1" indent="-302260">
              <a:lnSpc>
                <a:spcPts val="4060"/>
              </a:lnSpc>
              <a:buFont typeface="Arial"/>
              <a:buChar char="•"/>
            </a:pPr>
            <a:r>
              <a:rPr lang="en-US" sz="2800" spc="70" dirty="0">
                <a:solidFill>
                  <a:srgbClr val="244357"/>
                </a:solidFill>
                <a:latin typeface="Roboto"/>
              </a:rPr>
              <a:t>Model was tested on 2 other datasets and results were compared. Comparison data displayed with confusion matrices and bar charts.</a:t>
            </a:r>
          </a:p>
          <a:p>
            <a:pPr marL="604520" lvl="1" indent="-302260">
              <a:lnSpc>
                <a:spcPts val="4060"/>
              </a:lnSpc>
              <a:buFont typeface="Arial"/>
              <a:buChar char="•"/>
            </a:pPr>
            <a:r>
              <a:rPr lang="en-US" sz="2800" spc="70" dirty="0">
                <a:solidFill>
                  <a:srgbClr val="244357"/>
                </a:solidFill>
                <a:latin typeface="Roboto"/>
              </a:rPr>
              <a:t>Occlusion of face and specific facial features and camera angles.</a:t>
            </a:r>
          </a:p>
          <a:p>
            <a:pPr marL="604520" lvl="1" indent="-302260">
              <a:lnSpc>
                <a:spcPts val="4060"/>
              </a:lnSpc>
              <a:buFont typeface="Arial"/>
              <a:buChar char="•"/>
            </a:pPr>
            <a:r>
              <a:rPr lang="en-US" sz="2800" spc="70" dirty="0">
                <a:solidFill>
                  <a:srgbClr val="244357"/>
                </a:solidFill>
                <a:latin typeface="Roboto"/>
              </a:rPr>
              <a:t>Participants were asked to make face expressions in front of the camera and the performance was recorded.</a:t>
            </a:r>
          </a:p>
          <a:p>
            <a:pPr marL="604520" lvl="1" indent="-302260">
              <a:lnSpc>
                <a:spcPts val="4060"/>
              </a:lnSpc>
              <a:buFont typeface="Arial"/>
              <a:buChar char="•"/>
            </a:pPr>
            <a:r>
              <a:rPr lang="en-US" sz="2800" spc="70" dirty="0">
                <a:solidFill>
                  <a:srgbClr val="244357"/>
                </a:solidFill>
                <a:latin typeface="Roboto"/>
              </a:rPr>
              <a:t>Integration testing to verify that the timestamps and predictions are synchronized with the video.</a:t>
            </a:r>
          </a:p>
          <a:p>
            <a:pPr marL="604520" lvl="1" indent="-302260">
              <a:lnSpc>
                <a:spcPts val="4060"/>
              </a:lnSpc>
              <a:buFont typeface="Arial"/>
              <a:buChar char="•"/>
            </a:pPr>
            <a:endParaRPr lang="en-US" sz="2800" spc="70" dirty="0">
              <a:solidFill>
                <a:srgbClr val="244357"/>
              </a:solidFill>
              <a:latin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762" r="66502" b="16491"/>
          <a:stretch>
            <a:fillRect/>
          </a:stretch>
        </p:blipFill>
        <p:spPr>
          <a:xfrm>
            <a:off x="0" y="0"/>
            <a:ext cx="6526329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14350" y="4366578"/>
            <a:ext cx="5497629" cy="158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4"/>
              </a:lnSpc>
            </a:pPr>
            <a:r>
              <a:rPr lang="en-US" sz="5500" spc="577">
                <a:solidFill>
                  <a:srgbClr val="FFFFFF"/>
                </a:solidFill>
                <a:latin typeface="Roboto Condensed Bold"/>
              </a:rPr>
              <a:t>TESTING &amp;</a:t>
            </a:r>
          </a:p>
          <a:p>
            <a:pPr marL="0" lvl="0" indent="0" algn="ctr">
              <a:lnSpc>
                <a:spcPts val="6214"/>
              </a:lnSpc>
              <a:spcBef>
                <a:spcPct val="0"/>
              </a:spcBef>
            </a:pPr>
            <a:r>
              <a:rPr lang="en-US" sz="5500" spc="577">
                <a:solidFill>
                  <a:srgbClr val="FFFFFF"/>
                </a:solidFill>
                <a:latin typeface="Roboto Condensed Bold"/>
              </a:rPr>
              <a:t>EVALUATION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1273" y="9624131"/>
            <a:ext cx="17191891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75"/>
              </a:lnSpc>
            </a:pPr>
            <a:r>
              <a:rPr lang="en-US" sz="1500" spc="157">
                <a:solidFill>
                  <a:srgbClr val="F2FAFF"/>
                </a:solidFill>
                <a:latin typeface="Roboto"/>
              </a:rPr>
              <a:t>Pixelast | Design and Tech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>
                <a:solidFill>
                  <a:srgbClr val="244357"/>
                </a:solidFill>
                <a:latin typeface="Roboto"/>
              </a:rPr>
              <a:t>15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020669" y="952500"/>
            <a:ext cx="8981331" cy="596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dirty="0">
                <a:solidFill>
                  <a:srgbClr val="244357"/>
                </a:solidFill>
                <a:latin typeface="Roboto Condensed Italics"/>
              </a:rPr>
              <a:t>Web App &amp; Local Application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6BB961-42C4-4962-A4D0-DAE3618A7DEF}"/>
              </a:ext>
            </a:extLst>
          </p:cNvPr>
          <p:cNvSpPr/>
          <p:nvPr/>
        </p:nvSpPr>
        <p:spPr>
          <a:xfrm>
            <a:off x="7034052" y="1633396"/>
            <a:ext cx="9806147" cy="7937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4519" lvl="1" indent="-302260">
              <a:lnSpc>
                <a:spcPts val="4059"/>
              </a:lnSpc>
              <a:buFont typeface="Arial"/>
              <a:buChar char="•"/>
            </a:pPr>
            <a:r>
              <a:rPr lang="en-US" sz="2799" spc="69" dirty="0">
                <a:solidFill>
                  <a:srgbClr val="244357"/>
                </a:solidFill>
                <a:latin typeface="Roboto"/>
              </a:rPr>
              <a:t>Black-box system testing was conducted to ensure the integrated components and the system was working. </a:t>
            </a:r>
          </a:p>
          <a:p>
            <a:pPr marL="604519" lvl="1" indent="-302260">
              <a:lnSpc>
                <a:spcPts val="4059"/>
              </a:lnSpc>
              <a:buFont typeface="Arial"/>
              <a:buChar char="•"/>
            </a:pPr>
            <a:r>
              <a:rPr lang="en-US" sz="2799" spc="69" dirty="0">
                <a:solidFill>
                  <a:srgbClr val="244357"/>
                </a:solidFill>
                <a:latin typeface="Roboto"/>
              </a:rPr>
              <a:t>While developing white-box and grey-box testing were conducted to ensure that the code was robust and working. </a:t>
            </a:r>
          </a:p>
          <a:p>
            <a:pPr marL="604519" lvl="1" indent="-302260">
              <a:lnSpc>
                <a:spcPts val="4059"/>
              </a:lnSpc>
              <a:buFont typeface="Arial"/>
              <a:buChar char="•"/>
            </a:pPr>
            <a:r>
              <a:rPr lang="en-US" sz="2799" spc="69" dirty="0">
                <a:solidFill>
                  <a:srgbClr val="244357"/>
                </a:solidFill>
                <a:latin typeface="Roboto"/>
              </a:rPr>
              <a:t>When applicable modules were tested on their own before being integrated into the system.</a:t>
            </a:r>
          </a:p>
          <a:p>
            <a:pPr marL="604519" lvl="1" indent="-302260">
              <a:lnSpc>
                <a:spcPts val="4059"/>
              </a:lnSpc>
              <a:buFont typeface="Arial"/>
              <a:buChar char="•"/>
            </a:pPr>
            <a:r>
              <a:rPr lang="en-US" sz="2799" spc="69" dirty="0">
                <a:solidFill>
                  <a:srgbClr val="244357"/>
                </a:solidFill>
                <a:latin typeface="Roboto"/>
              </a:rPr>
              <a:t>Automated unit testing was performed on the local application</a:t>
            </a:r>
          </a:p>
          <a:p>
            <a:pPr marL="604519" lvl="1" indent="-302260">
              <a:lnSpc>
                <a:spcPts val="4059"/>
              </a:lnSpc>
              <a:buFont typeface="Arial"/>
              <a:buChar char="•"/>
            </a:pPr>
            <a:r>
              <a:rPr lang="en-US" sz="2799" spc="69" dirty="0">
                <a:solidFill>
                  <a:srgbClr val="244357"/>
                </a:solidFill>
                <a:latin typeface="Roboto"/>
              </a:rPr>
              <a:t>Both applications were evaluated by an expert and Nielsen’s heuristics</a:t>
            </a:r>
          </a:p>
          <a:p>
            <a:pPr marL="604519" lvl="1" indent="-302260">
              <a:lnSpc>
                <a:spcPts val="4059"/>
              </a:lnSpc>
              <a:buFont typeface="Arial"/>
              <a:buChar char="•"/>
            </a:pPr>
            <a:r>
              <a:rPr lang="en-US" sz="2799" spc="69" dirty="0">
                <a:solidFill>
                  <a:srgbClr val="244357"/>
                </a:solidFill>
                <a:latin typeface="Roboto"/>
              </a:rPr>
              <a:t>Separate usability studies were conducted to test both applications (acceptance testing)</a:t>
            </a:r>
          </a:p>
          <a:p>
            <a:pPr marL="604519" lvl="1" indent="-302260">
              <a:lnSpc>
                <a:spcPts val="4059"/>
              </a:lnSpc>
              <a:buFont typeface="Arial"/>
              <a:buChar char="•"/>
            </a:pPr>
            <a:r>
              <a:rPr lang="en-US" sz="2799" spc="69" dirty="0">
                <a:solidFill>
                  <a:srgbClr val="244357"/>
                </a:solidFill>
                <a:latin typeface="Roboto"/>
              </a:rPr>
              <a:t>Impaired vision simulator was used on web app</a:t>
            </a:r>
          </a:p>
        </p:txBody>
      </p:sp>
    </p:spTree>
    <p:extLst>
      <p:ext uri="{BB962C8B-B14F-4D97-AF65-F5344CB8AC3E}">
        <p14:creationId xmlns:p14="http://schemas.microsoft.com/office/powerpoint/2010/main" val="1752171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762" r="66502" b="16491"/>
          <a:stretch>
            <a:fillRect/>
          </a:stretch>
        </p:blipFill>
        <p:spPr>
          <a:xfrm>
            <a:off x="11761671" y="0"/>
            <a:ext cx="6526329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276021" y="4600893"/>
            <a:ext cx="5497629" cy="801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14"/>
              </a:lnSpc>
              <a:spcBef>
                <a:spcPct val="0"/>
              </a:spcBef>
            </a:pPr>
            <a:r>
              <a:rPr lang="en-US" sz="5500" spc="577">
                <a:solidFill>
                  <a:srgbClr val="FFFFFF"/>
                </a:solidFill>
                <a:latin typeface="Roboto Condensed Bold"/>
              </a:rPr>
              <a:t>FUTURE WORK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446405"/>
            <a:ext cx="10225385" cy="9005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dirty="0">
                <a:solidFill>
                  <a:srgbClr val="244357"/>
                </a:solidFill>
                <a:latin typeface="Roboto Condensed Italics"/>
              </a:rPr>
              <a:t>December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3600" dirty="0">
                <a:solidFill>
                  <a:srgbClr val="244357"/>
                </a:solidFill>
                <a:latin typeface="Roboto Condensed"/>
              </a:rPr>
              <a:t>Train the FER model on the other datasets (JAFFE, FacesDB)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244357"/>
                </a:solidFill>
                <a:latin typeface="Roboto Condensed"/>
              </a:rPr>
              <a:t>Fix the displaying of metrics for the first model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244357"/>
                </a:solidFill>
                <a:latin typeface="Roboto Condensed"/>
              </a:rPr>
              <a:t>Setup the database and a basic front-end and middle-tier of web app</a:t>
            </a:r>
          </a:p>
          <a:p>
            <a:pPr>
              <a:lnSpc>
                <a:spcPts val="1400"/>
              </a:lnSpc>
            </a:pPr>
            <a:endParaRPr lang="en-US" sz="2799" dirty="0">
              <a:solidFill>
                <a:srgbClr val="244357"/>
              </a:solidFill>
              <a:latin typeface="Roboto Condensed"/>
            </a:endParaRPr>
          </a:p>
          <a:p>
            <a:pPr>
              <a:lnSpc>
                <a:spcPts val="5040"/>
              </a:lnSpc>
            </a:pPr>
            <a:r>
              <a:rPr lang="en-US" sz="3600" dirty="0">
                <a:solidFill>
                  <a:srgbClr val="244357"/>
                </a:solidFill>
                <a:latin typeface="Roboto Condensed Italics"/>
              </a:rPr>
              <a:t>January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3600" dirty="0">
                <a:solidFill>
                  <a:srgbClr val="244357"/>
                </a:solidFill>
                <a:latin typeface="Roboto Condensed"/>
              </a:rPr>
              <a:t>Implement the login functionality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244357"/>
                </a:solidFill>
                <a:latin typeface="Roboto Condensed"/>
              </a:rPr>
              <a:t>Create the local Python application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244357"/>
                </a:solidFill>
                <a:latin typeface="Roboto Condensed"/>
              </a:rPr>
              <a:t>Integrate FER model into python application and conduct a basic usability test</a:t>
            </a:r>
          </a:p>
          <a:p>
            <a:pPr>
              <a:lnSpc>
                <a:spcPts val="1400"/>
              </a:lnSpc>
            </a:pPr>
            <a:endParaRPr lang="en-US" sz="2799" dirty="0">
              <a:solidFill>
                <a:srgbClr val="244357"/>
              </a:solidFill>
              <a:latin typeface="Roboto Condensed"/>
            </a:endParaRPr>
          </a:p>
          <a:p>
            <a:pPr>
              <a:lnSpc>
                <a:spcPts val="5040"/>
              </a:lnSpc>
            </a:pPr>
            <a:r>
              <a:rPr lang="en-US" sz="3600" dirty="0">
                <a:solidFill>
                  <a:srgbClr val="244357"/>
                </a:solidFill>
                <a:latin typeface="Roboto Condensed Italics"/>
              </a:rPr>
              <a:t>February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3600" dirty="0">
                <a:solidFill>
                  <a:srgbClr val="244357"/>
                </a:solidFill>
                <a:latin typeface="Roboto Condensed"/>
              </a:rPr>
              <a:t>Implement video uploading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244357"/>
                </a:solidFill>
                <a:latin typeface="Roboto Condensed"/>
              </a:rPr>
              <a:t>Display the data in the web application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244357"/>
                </a:solidFill>
                <a:latin typeface="Roboto Condensed"/>
              </a:rPr>
              <a:t>Add additional features to make the system complete</a:t>
            </a:r>
          </a:p>
          <a:p>
            <a:pPr>
              <a:lnSpc>
                <a:spcPts val="1400"/>
              </a:lnSpc>
            </a:pPr>
            <a:endParaRPr lang="en-US" sz="2799" dirty="0">
              <a:solidFill>
                <a:srgbClr val="244357"/>
              </a:solidFill>
              <a:latin typeface="Roboto Condensed"/>
            </a:endParaRPr>
          </a:p>
          <a:p>
            <a:pPr>
              <a:lnSpc>
                <a:spcPts val="5040"/>
              </a:lnSpc>
            </a:pPr>
            <a:r>
              <a:rPr lang="en-US" sz="3600" dirty="0">
                <a:solidFill>
                  <a:srgbClr val="244357"/>
                </a:solidFill>
                <a:latin typeface="Roboto Condensed Italics"/>
              </a:rPr>
              <a:t>March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3600" dirty="0">
                <a:solidFill>
                  <a:srgbClr val="244357"/>
                </a:solidFill>
                <a:latin typeface="Roboto Condensed"/>
              </a:rPr>
              <a:t>Integration of components</a:t>
            </a:r>
          </a:p>
          <a:p>
            <a:pPr marL="604520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244357"/>
                </a:solidFill>
                <a:latin typeface="Roboto Condensed"/>
              </a:rPr>
              <a:t>Testing, Evaluation &amp; Dissertation report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>
                <a:solidFill>
                  <a:srgbClr val="244357"/>
                </a:solidFill>
                <a:latin typeface="Roboto"/>
              </a:rPr>
              <a:t>16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29575" y="3538537"/>
            <a:ext cx="13428851" cy="3209925"/>
            <a:chOff x="0" y="0"/>
            <a:chExt cx="17905135" cy="4279900"/>
          </a:xfrm>
        </p:grpSpPr>
        <p:sp>
          <p:nvSpPr>
            <p:cNvPr id="3" name="AutoShape 3"/>
            <p:cNvSpPr/>
            <p:nvPr/>
          </p:nvSpPr>
          <p:spPr>
            <a:xfrm>
              <a:off x="1966356" y="4127500"/>
              <a:ext cx="14427200" cy="152400"/>
            </a:xfrm>
            <a:prstGeom prst="rect">
              <a:avLst/>
            </a:prstGeom>
            <a:solidFill>
              <a:srgbClr val="43C3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2377782" y="-28575"/>
              <a:ext cx="13149570" cy="2293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74"/>
                </a:lnSpc>
              </a:pPr>
              <a:r>
                <a:rPr lang="en-US" sz="5500" spc="577">
                  <a:solidFill>
                    <a:srgbClr val="43C3DD"/>
                  </a:solidFill>
                  <a:latin typeface="Roboto Condensed Bold"/>
                </a:rPr>
                <a:t>Thank you for listening!</a:t>
              </a:r>
            </a:p>
            <a:p>
              <a:pPr algn="ctr">
                <a:lnSpc>
                  <a:spcPts val="6875"/>
                </a:lnSpc>
              </a:pPr>
              <a:endParaRPr lang="en-US" sz="5500" spc="577">
                <a:solidFill>
                  <a:srgbClr val="43C3DD"/>
                </a:solidFill>
                <a:latin typeface="Roboto Condensed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336334"/>
              <a:ext cx="17905135" cy="1037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70"/>
                </a:lnSpc>
              </a:pPr>
              <a:r>
                <a:rPr lang="en-US" sz="4600" spc="114">
                  <a:solidFill>
                    <a:srgbClr val="43C3DD"/>
                  </a:solidFill>
                  <a:latin typeface="Roboto Condensed Bold"/>
                </a:rPr>
                <a:t>Please feel free to ask any questions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799" t="44713" r="799" b="43390"/>
          <a:stretch>
            <a:fillRect/>
          </a:stretch>
        </p:blipFill>
        <p:spPr>
          <a:xfrm>
            <a:off x="0" y="0"/>
            <a:ext cx="18288000" cy="147580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2322044"/>
            <a:ext cx="6145329" cy="2520322"/>
            <a:chOff x="0" y="0"/>
            <a:chExt cx="8193772" cy="3360430"/>
          </a:xfrm>
        </p:grpSpPr>
        <p:sp>
          <p:nvSpPr>
            <p:cNvPr id="4" name="TextBox 4"/>
            <p:cNvSpPr txBox="1"/>
            <p:nvPr/>
          </p:nvSpPr>
          <p:spPr>
            <a:xfrm>
              <a:off x="0" y="28575"/>
              <a:ext cx="8193772" cy="1078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214"/>
                </a:lnSpc>
                <a:spcBef>
                  <a:spcPct val="0"/>
                </a:spcBef>
              </a:pPr>
              <a:r>
                <a:rPr lang="en-US" sz="5500" spc="577" dirty="0">
                  <a:solidFill>
                    <a:srgbClr val="244357"/>
                  </a:solidFill>
                  <a:latin typeface="Roboto Condensed Bold"/>
                </a:rPr>
                <a:t>PROJECT AIMS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319963"/>
              <a:ext cx="7342776" cy="1836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73"/>
                </a:lnSpc>
                <a:spcBef>
                  <a:spcPct val="0"/>
                </a:spcBef>
              </a:pPr>
              <a:r>
                <a:rPr lang="en-US" sz="4600" spc="114">
                  <a:solidFill>
                    <a:srgbClr val="244357"/>
                  </a:solidFill>
                  <a:latin typeface="Roboto Condensed"/>
                </a:rPr>
                <a:t>WHAT IS THE PROJECT ABOUT?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798946" y="2296644"/>
            <a:ext cx="8641204" cy="3494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0" lvl="1" indent="-345440">
              <a:lnSpc>
                <a:spcPts val="4640"/>
              </a:lnSpc>
              <a:buFont typeface="Arial"/>
              <a:buChar char="•"/>
            </a:pPr>
            <a:r>
              <a:rPr lang="en-US" sz="3200" spc="80" dirty="0">
                <a:solidFill>
                  <a:srgbClr val="244357"/>
                </a:solidFill>
                <a:latin typeface="Roboto"/>
              </a:rPr>
              <a:t>The aim of the project is to provide a usability testing suite that can be used to test the usability of software and to investigate the use and applicability of facial expression recognition (FER) technology in usability testing.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>
                <a:solidFill>
                  <a:srgbClr val="244357"/>
                </a:solidFill>
                <a:latin typeface="Roboto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3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443451"/>
            <a:ext cx="18288000" cy="8843549"/>
          </a:xfrm>
          <a:prstGeom prst="rect">
            <a:avLst/>
          </a:prstGeom>
          <a:solidFill>
            <a:srgbClr val="F2FAFF">
              <a:alpha val="94901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2322044"/>
            <a:ext cx="6145329" cy="1920247"/>
            <a:chOff x="0" y="0"/>
            <a:chExt cx="8193772" cy="2560330"/>
          </a:xfrm>
        </p:grpSpPr>
        <p:sp>
          <p:nvSpPr>
            <p:cNvPr id="4" name="TextBox 4"/>
            <p:cNvSpPr txBox="1"/>
            <p:nvPr/>
          </p:nvSpPr>
          <p:spPr>
            <a:xfrm>
              <a:off x="0" y="28575"/>
              <a:ext cx="8193772" cy="1078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214"/>
                </a:lnSpc>
                <a:spcBef>
                  <a:spcPct val="0"/>
                </a:spcBef>
              </a:pPr>
              <a:r>
                <a:rPr lang="en-US" sz="5500" spc="577">
                  <a:solidFill>
                    <a:srgbClr val="244357"/>
                  </a:solidFill>
                  <a:latin typeface="Roboto Condensed Bold"/>
                </a:rPr>
                <a:t>BACKGROUND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34263"/>
              <a:ext cx="7342776" cy="9221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73"/>
                </a:lnSpc>
                <a:spcBef>
                  <a:spcPct val="0"/>
                </a:spcBef>
              </a:pPr>
              <a:r>
                <a:rPr lang="en-US" sz="4600" spc="114" dirty="0">
                  <a:solidFill>
                    <a:srgbClr val="244357"/>
                  </a:solidFill>
                  <a:latin typeface="Roboto Condensed"/>
                </a:rPr>
                <a:t>EXISTING RESEARCH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>
                <a:solidFill>
                  <a:srgbClr val="244357"/>
                </a:solidFill>
                <a:latin typeface="Roboto"/>
              </a:rPr>
              <a:t>4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10BF184A-F3CB-4C9E-BBA2-A6184F8012DE}"/>
              </a:ext>
            </a:extLst>
          </p:cNvPr>
          <p:cNvSpPr txBox="1"/>
          <p:nvPr/>
        </p:nvSpPr>
        <p:spPr>
          <a:xfrm>
            <a:off x="7798946" y="2296644"/>
            <a:ext cx="8203054" cy="34945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1" lvl="1" indent="-345440">
              <a:lnSpc>
                <a:spcPts val="4640"/>
              </a:lnSpc>
              <a:buFont typeface="Arial"/>
              <a:buChar char="•"/>
            </a:pPr>
            <a:r>
              <a:rPr lang="en-US" sz="3200" spc="80" dirty="0">
                <a:solidFill>
                  <a:srgbClr val="244357"/>
                </a:solidFill>
                <a:latin typeface="Roboto"/>
              </a:rPr>
              <a:t>Landowska </a:t>
            </a:r>
            <a:r>
              <a:rPr lang="en-US" sz="3200" spc="30" dirty="0">
                <a:solidFill>
                  <a:srgbClr val="244357"/>
                </a:solidFill>
                <a:latin typeface="Roboto"/>
              </a:rPr>
              <a:t>(2015) investigated the use of emotion analysis for usability testing.</a:t>
            </a:r>
          </a:p>
          <a:p>
            <a:pPr marL="690881" lvl="1" indent="-345440">
              <a:lnSpc>
                <a:spcPts val="4640"/>
              </a:lnSpc>
              <a:buFont typeface="Arial"/>
              <a:buChar char="•"/>
            </a:pPr>
            <a:r>
              <a:rPr lang="en-US" sz="3200" spc="80" dirty="0">
                <a:solidFill>
                  <a:srgbClr val="244357"/>
                </a:solidFill>
                <a:latin typeface="Roboto"/>
              </a:rPr>
              <a:t>Their research included various means of obtaining the emotion data, one of which was facial expression recognition.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3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443451"/>
            <a:ext cx="18288000" cy="8843549"/>
          </a:xfrm>
          <a:prstGeom prst="rect">
            <a:avLst/>
          </a:prstGeom>
          <a:solidFill>
            <a:srgbClr val="F2FAFF">
              <a:alpha val="94901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2343475"/>
            <a:ext cx="20432829" cy="808514"/>
            <a:chOff x="0" y="28575"/>
            <a:chExt cx="27243772" cy="1078018"/>
          </a:xfrm>
        </p:grpSpPr>
        <p:sp>
          <p:nvSpPr>
            <p:cNvPr id="4" name="TextBox 4"/>
            <p:cNvSpPr txBox="1"/>
            <p:nvPr/>
          </p:nvSpPr>
          <p:spPr>
            <a:xfrm>
              <a:off x="0" y="28575"/>
              <a:ext cx="8193772" cy="1078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214"/>
                </a:lnSpc>
                <a:spcBef>
                  <a:spcPct val="0"/>
                </a:spcBef>
              </a:pPr>
              <a:r>
                <a:rPr lang="en-US" sz="5500" spc="577" dirty="0">
                  <a:solidFill>
                    <a:srgbClr val="244357"/>
                  </a:solidFill>
                  <a:latin typeface="Roboto Condensed Bold"/>
                </a:rPr>
                <a:t>BACKGROUND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8193772" y="97370"/>
              <a:ext cx="19050000" cy="9404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5473"/>
                </a:lnSpc>
                <a:spcBef>
                  <a:spcPct val="0"/>
                </a:spcBef>
              </a:pPr>
              <a:r>
                <a:rPr lang="en-US" sz="4600" spc="114" dirty="0">
                  <a:solidFill>
                    <a:srgbClr val="244357"/>
                  </a:solidFill>
                  <a:latin typeface="Roboto Condensed"/>
                </a:rPr>
                <a:t>EXISTING APPLICATIONS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>
                <a:solidFill>
                  <a:srgbClr val="244357"/>
                </a:solidFill>
                <a:latin typeface="Roboto"/>
              </a:rPr>
              <a:t>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1A34E8-9684-4E3C-A952-4636243A3AD4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" t="10324" r="34631" b="705"/>
          <a:stretch/>
        </p:blipFill>
        <p:spPr bwMode="auto">
          <a:xfrm>
            <a:off x="685800" y="3874296"/>
            <a:ext cx="7780506" cy="5562600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A05FB8-BABE-4185-97FA-74DEDA1603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51"/>
          <a:stretch/>
        </p:blipFill>
        <p:spPr>
          <a:xfrm>
            <a:off x="8871143" y="3874296"/>
            <a:ext cx="8454360" cy="5562600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30233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04410" y="3349360"/>
            <a:ext cx="5539872" cy="553987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5400000">
            <a:off x="5330944" y="5760647"/>
            <a:ext cx="7626112" cy="196106"/>
            <a:chOff x="0" y="0"/>
            <a:chExt cx="22224365" cy="571500"/>
          </a:xfrm>
        </p:grpSpPr>
        <p:sp>
          <p:nvSpPr>
            <p:cNvPr id="4" name="Freeform 4"/>
            <p:cNvSpPr/>
            <p:nvPr/>
          </p:nvSpPr>
          <p:spPr>
            <a:xfrm>
              <a:off x="0" y="255270"/>
              <a:ext cx="22224364" cy="69850"/>
            </a:xfrm>
            <a:custGeom>
              <a:avLst/>
              <a:gdLst/>
              <a:ahLst/>
              <a:cxnLst/>
              <a:rect l="l" t="t" r="r" b="b"/>
              <a:pathLst>
                <a:path w="22224364" h="69850">
                  <a:moveTo>
                    <a:pt x="2193353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2224364" y="69850"/>
                  </a:lnTo>
                  <a:lnTo>
                    <a:pt x="22224364" y="0"/>
                  </a:lnTo>
                  <a:close/>
                </a:path>
              </a:pathLst>
            </a:custGeom>
            <a:solidFill>
              <a:srgbClr val="43C3DD"/>
            </a:solidFill>
          </p:spPr>
        </p:sp>
      </p:grpSp>
      <p:grpSp>
        <p:nvGrpSpPr>
          <p:cNvPr id="5" name="Group 5"/>
          <p:cNvGrpSpPr/>
          <p:nvPr/>
        </p:nvGrpSpPr>
        <p:grpSpPr>
          <a:xfrm rot="-5400000">
            <a:off x="12915647" y="5760647"/>
            <a:ext cx="7626112" cy="196106"/>
            <a:chOff x="0" y="0"/>
            <a:chExt cx="22224365" cy="571500"/>
          </a:xfrm>
        </p:grpSpPr>
        <p:sp>
          <p:nvSpPr>
            <p:cNvPr id="6" name="Freeform 6"/>
            <p:cNvSpPr/>
            <p:nvPr/>
          </p:nvSpPr>
          <p:spPr>
            <a:xfrm>
              <a:off x="0" y="255270"/>
              <a:ext cx="22224364" cy="69850"/>
            </a:xfrm>
            <a:custGeom>
              <a:avLst/>
              <a:gdLst/>
              <a:ahLst/>
              <a:cxnLst/>
              <a:rect l="l" t="t" r="r" b="b"/>
              <a:pathLst>
                <a:path w="22224364" h="69850">
                  <a:moveTo>
                    <a:pt x="2193353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2224364" y="69850"/>
                  </a:lnTo>
                  <a:lnTo>
                    <a:pt x="22224364" y="0"/>
                  </a:lnTo>
                  <a:close/>
                </a:path>
              </a:pathLst>
            </a:custGeom>
            <a:solidFill>
              <a:srgbClr val="43C3DD"/>
            </a:solidFill>
          </p:spPr>
        </p:sp>
      </p:grpSp>
      <p:grpSp>
        <p:nvGrpSpPr>
          <p:cNvPr id="7" name="Group 7"/>
          <p:cNvGrpSpPr/>
          <p:nvPr/>
        </p:nvGrpSpPr>
        <p:grpSpPr>
          <a:xfrm rot="-5400000">
            <a:off x="-2063259" y="5760647"/>
            <a:ext cx="7626112" cy="196106"/>
            <a:chOff x="0" y="0"/>
            <a:chExt cx="22224365" cy="571500"/>
          </a:xfrm>
        </p:grpSpPr>
        <p:sp>
          <p:nvSpPr>
            <p:cNvPr id="8" name="Freeform 8"/>
            <p:cNvSpPr/>
            <p:nvPr/>
          </p:nvSpPr>
          <p:spPr>
            <a:xfrm>
              <a:off x="0" y="255270"/>
              <a:ext cx="22224364" cy="69850"/>
            </a:xfrm>
            <a:custGeom>
              <a:avLst/>
              <a:gdLst/>
              <a:ahLst/>
              <a:cxnLst/>
              <a:rect l="l" t="t" r="r" b="b"/>
              <a:pathLst>
                <a:path w="22224364" h="69850">
                  <a:moveTo>
                    <a:pt x="2193353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2224364" y="69850"/>
                  </a:lnTo>
                  <a:lnTo>
                    <a:pt x="22224364" y="0"/>
                  </a:lnTo>
                  <a:close/>
                </a:path>
              </a:pathLst>
            </a:custGeom>
            <a:solidFill>
              <a:srgbClr val="43C3DD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alphaModFix amt="27000"/>
          </a:blip>
          <a:srcRect l="1179" t="1545" r="2127" b="84570"/>
          <a:stretch>
            <a:fillRect/>
          </a:stretch>
        </p:blipFill>
        <p:spPr>
          <a:xfrm>
            <a:off x="0" y="0"/>
            <a:ext cx="18288000" cy="147378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333876" y="3349360"/>
            <a:ext cx="5539872" cy="553987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6071336" y="385993"/>
            <a:ext cx="6145329" cy="1920247"/>
            <a:chOff x="0" y="0"/>
            <a:chExt cx="8193772" cy="256033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28575"/>
              <a:ext cx="8193772" cy="1078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214"/>
                </a:lnSpc>
                <a:spcBef>
                  <a:spcPct val="0"/>
                </a:spcBef>
              </a:pPr>
              <a:r>
                <a:rPr lang="en-US" sz="5500" spc="577">
                  <a:solidFill>
                    <a:srgbClr val="244357"/>
                  </a:solidFill>
                  <a:latin typeface="Roboto Condensed Bold"/>
                </a:rPr>
                <a:t>METHODOLOGIES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434263"/>
              <a:ext cx="7342776" cy="9221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7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39338" y="2220515"/>
            <a:ext cx="7404662" cy="721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dirty="0">
                <a:solidFill>
                  <a:srgbClr val="000000"/>
                </a:solidFill>
                <a:latin typeface="Roboto"/>
              </a:rPr>
              <a:t>Scrum Agile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33540" y="2220515"/>
            <a:ext cx="7608673" cy="721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dirty="0">
                <a:solidFill>
                  <a:srgbClr val="000000"/>
                </a:solidFill>
                <a:latin typeface="Roboto"/>
              </a:rPr>
              <a:t>CRISP-DM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>
                <a:solidFill>
                  <a:srgbClr val="244357"/>
                </a:solidFill>
                <a:latin typeface="Roboto"/>
              </a:rPr>
              <a:t>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500410" y="9624131"/>
            <a:ext cx="9382753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75"/>
              </a:lnSpc>
            </a:pPr>
            <a:r>
              <a:rPr lang="en-US" sz="1500" spc="157">
                <a:solidFill>
                  <a:srgbClr val="244357"/>
                </a:solidFill>
                <a:latin typeface="Roboto"/>
              </a:rPr>
              <a:t>Pixelast | Design and Tech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9891" r="67127" b="35762"/>
          <a:stretch>
            <a:fillRect/>
          </a:stretch>
        </p:blipFill>
        <p:spPr>
          <a:xfrm>
            <a:off x="11730884" y="0"/>
            <a:ext cx="6557116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14664" y="458165"/>
            <a:ext cx="10808505" cy="921359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385534" y="4757103"/>
            <a:ext cx="5497629" cy="158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14"/>
              </a:lnSpc>
              <a:spcBef>
                <a:spcPct val="0"/>
              </a:spcBef>
            </a:pPr>
            <a:r>
              <a:rPr lang="en-US" sz="5500" spc="577" dirty="0">
                <a:solidFill>
                  <a:srgbClr val="FFFFFF"/>
                </a:solidFill>
                <a:latin typeface="Roboto Condensed Bold"/>
              </a:rPr>
              <a:t>SYSTEM ARCHITECTURE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>
                <a:solidFill>
                  <a:srgbClr val="244357"/>
                </a:solidFill>
                <a:latin typeface="Roboto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7000"/>
          </a:blip>
          <a:srcRect l="1179" t="1545" r="2127" b="84570"/>
          <a:stretch>
            <a:fillRect/>
          </a:stretch>
        </p:blipFill>
        <p:spPr>
          <a:xfrm>
            <a:off x="0" y="0"/>
            <a:ext cx="18288000" cy="147378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53573" y="5269427"/>
            <a:ext cx="14780855" cy="398887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4071086" y="385993"/>
            <a:ext cx="10145829" cy="1920247"/>
            <a:chOff x="0" y="0"/>
            <a:chExt cx="13527772" cy="2560330"/>
          </a:xfrm>
        </p:grpSpPr>
        <p:sp>
          <p:nvSpPr>
            <p:cNvPr id="5" name="TextBox 5"/>
            <p:cNvSpPr txBox="1"/>
            <p:nvPr/>
          </p:nvSpPr>
          <p:spPr>
            <a:xfrm>
              <a:off x="0" y="28575"/>
              <a:ext cx="13527772" cy="1078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214"/>
                </a:lnSpc>
                <a:spcBef>
                  <a:spcPct val="0"/>
                </a:spcBef>
              </a:pPr>
              <a:r>
                <a:rPr lang="en-US" sz="5500" spc="577" dirty="0">
                  <a:solidFill>
                    <a:srgbClr val="244357"/>
                  </a:solidFill>
                  <a:latin typeface="Roboto Condensed Bold"/>
                </a:rPr>
                <a:t>FER MODEL ARCHITECUTRE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434263"/>
              <a:ext cx="12122793" cy="9221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7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>
                <a:solidFill>
                  <a:srgbClr val="244357"/>
                </a:solidFill>
                <a:latin typeface="Roboto"/>
              </a:rPr>
              <a:t>8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32686" y="2210990"/>
            <a:ext cx="14901742" cy="231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0" lvl="1" indent="-345440">
              <a:lnSpc>
                <a:spcPts val="4640"/>
              </a:lnSpc>
              <a:buFont typeface="Arial"/>
              <a:buChar char="•"/>
            </a:pPr>
            <a:r>
              <a:rPr lang="en-US" sz="3200" spc="80">
                <a:solidFill>
                  <a:srgbClr val="244357"/>
                </a:solidFill>
                <a:latin typeface="Roboto"/>
              </a:rPr>
              <a:t>The model chosen is the VGG-16 model</a:t>
            </a:r>
          </a:p>
          <a:p>
            <a:pPr marL="690880" lvl="1" indent="-345440">
              <a:lnSpc>
                <a:spcPts val="4640"/>
              </a:lnSpc>
              <a:buFont typeface="Arial"/>
              <a:buChar char="•"/>
            </a:pPr>
            <a:r>
              <a:rPr lang="en-US" sz="3200" spc="80">
                <a:solidFill>
                  <a:srgbClr val="244357"/>
                </a:solidFill>
                <a:latin typeface="Roboto"/>
              </a:rPr>
              <a:t>It is an award winning Convolutional Neural Network (CNN) in 2014</a:t>
            </a:r>
          </a:p>
          <a:p>
            <a:pPr marL="690881" lvl="1" indent="-345440">
              <a:lnSpc>
                <a:spcPts val="4640"/>
              </a:lnSpc>
              <a:buFont typeface="Arial"/>
              <a:buChar char="•"/>
            </a:pPr>
            <a:r>
              <a:rPr lang="en-US" sz="3200" spc="80">
                <a:solidFill>
                  <a:srgbClr val="244357"/>
                </a:solidFill>
                <a:latin typeface="Roboto"/>
              </a:rPr>
              <a:t>It consists of 5 blocks </a:t>
            </a:r>
          </a:p>
          <a:p>
            <a:pPr marL="690880" lvl="1" indent="-345440" algn="l">
              <a:lnSpc>
                <a:spcPts val="4640"/>
              </a:lnSpc>
              <a:buFont typeface="Arial"/>
              <a:buChar char="•"/>
            </a:pPr>
            <a:r>
              <a:rPr lang="en-US" sz="3200" spc="80">
                <a:solidFill>
                  <a:srgbClr val="244357"/>
                </a:solidFill>
                <a:latin typeface="Roboto"/>
              </a:rPr>
              <a:t>Each block starts with convolutional layers followed by a pooling layer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5800" y="4056239"/>
            <a:ext cx="8331995" cy="467809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29436" y="2323738"/>
            <a:ext cx="7341746" cy="6410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9838" t="11289" r="6838" b="74410"/>
          <a:stretch>
            <a:fillRect/>
          </a:stretch>
        </p:blipFill>
        <p:spPr>
          <a:xfrm>
            <a:off x="0" y="0"/>
            <a:ext cx="18288000" cy="176162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685800" y="494445"/>
            <a:ext cx="9460354" cy="4161528"/>
            <a:chOff x="0" y="0"/>
            <a:chExt cx="12613806" cy="5548704"/>
          </a:xfrm>
        </p:grpSpPr>
        <p:sp>
          <p:nvSpPr>
            <p:cNvPr id="6" name="TextBox 6"/>
            <p:cNvSpPr txBox="1"/>
            <p:nvPr/>
          </p:nvSpPr>
          <p:spPr>
            <a:xfrm>
              <a:off x="0" y="28575"/>
              <a:ext cx="9270031" cy="1078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214"/>
                </a:lnSpc>
                <a:spcBef>
                  <a:spcPct val="0"/>
                </a:spcBef>
              </a:pPr>
              <a:r>
                <a:rPr lang="en-US" sz="5500" spc="577">
                  <a:solidFill>
                    <a:srgbClr val="FFFFFF"/>
                  </a:solidFill>
                  <a:latin typeface="Roboto Condensed Bold"/>
                </a:rPr>
                <a:t>FRONT-END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205663"/>
              <a:ext cx="10746759" cy="3272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669"/>
                </a:lnSpc>
              </a:pPr>
              <a:endParaRPr dirty="0"/>
            </a:p>
            <a:p>
              <a:pPr>
                <a:lnSpc>
                  <a:spcPts val="6669"/>
                </a:lnSpc>
              </a:pPr>
              <a:r>
                <a:rPr lang="en-US" sz="4600" u="sng" spc="114" dirty="0">
                  <a:solidFill>
                    <a:srgbClr val="244357"/>
                  </a:solidFill>
                  <a:latin typeface="Roboto Condensed Bold"/>
                </a:rPr>
                <a:t>WEB</a:t>
              </a:r>
              <a:r>
                <a:rPr lang="en-US" sz="4600" spc="114" dirty="0">
                  <a:solidFill>
                    <a:srgbClr val="244357"/>
                  </a:solidFill>
                  <a:latin typeface="Roboto Condensed Bold"/>
                </a:rPr>
                <a:t> APPLICATION</a:t>
              </a:r>
            </a:p>
            <a:p>
              <a:pPr algn="l">
                <a:lnSpc>
                  <a:spcPts val="6670"/>
                </a:lnSpc>
              </a:pPr>
              <a:r>
                <a:rPr lang="en-US" sz="4599" spc="114" dirty="0">
                  <a:solidFill>
                    <a:srgbClr val="244357"/>
                  </a:solidFill>
                  <a:latin typeface="Roboto Condensed Bold"/>
                </a:rPr>
                <a:t>PROTOTYPES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895713"/>
              <a:ext cx="12613806" cy="65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>
                <a:solidFill>
                  <a:srgbClr val="244357"/>
                </a:solidFill>
                <a:latin typeface="Roboto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705</Words>
  <Application>Microsoft Office PowerPoint</Application>
  <PresentationFormat>Custom</PresentationFormat>
  <Paragraphs>187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Roboto Condensed Bold</vt:lpstr>
      <vt:lpstr>Calibri</vt:lpstr>
      <vt:lpstr>Roboto</vt:lpstr>
      <vt:lpstr>Roboto Bold Italics</vt:lpstr>
      <vt:lpstr>Arial</vt:lpstr>
      <vt:lpstr>Roboto Condensed</vt:lpstr>
      <vt:lpstr>Roboto Condensed Italics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Challenge Blue Gradient Technology Wide Presentation</dc:title>
  <cp:lastModifiedBy>Damian Wojtowicz</cp:lastModifiedBy>
  <cp:revision>20</cp:revision>
  <dcterms:created xsi:type="dcterms:W3CDTF">2006-08-16T00:00:00Z</dcterms:created>
  <dcterms:modified xsi:type="dcterms:W3CDTF">2021-04-03T19:07:01Z</dcterms:modified>
  <dc:identifier>DAEQiZ4c3yI</dc:identifier>
</cp:coreProperties>
</file>